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2" r:id="rId4"/>
  </p:sldMasterIdLst>
  <p:notesMasterIdLst>
    <p:notesMasterId r:id="rId14"/>
  </p:notesMasterIdLst>
  <p:sldIdLst>
    <p:sldId id="256" r:id="rId5"/>
    <p:sldId id="257" r:id="rId6"/>
    <p:sldId id="258" r:id="rId7"/>
    <p:sldId id="259" r:id="rId8"/>
    <p:sldId id="260" r:id="rId9"/>
    <p:sldId id="261" r:id="rId10"/>
    <p:sldId id="262" r:id="rId11"/>
    <p:sldId id="263" r:id="rId12"/>
    <p:sldId id="264" r:id="rId13"/>
  </p:sldIdLst>
  <p:sldSz cx="9144000" cy="5143500" type="screen16x9"/>
  <p:notesSz cx="6858000" cy="9144000"/>
  <p:embeddedFontLst>
    <p:embeddedFont>
      <p:font typeface="Calibri" panose="020F0502020204030204" pitchFamily="34" charset="0"/>
      <p:regular r:id="rId15"/>
      <p:bold r:id="rId16"/>
      <p:italic r:id="rId17"/>
      <p:boldItalic r:id="rId18"/>
    </p:embeddedFont>
    <p:embeddedFont>
      <p:font typeface="Century Gothic" panose="020B0502020202020204" pitchFamily="34" charset="0"/>
      <p:regular r:id="rId19"/>
      <p:bold r:id="rId20"/>
      <p:italic r:id="rId21"/>
      <p:boldItalic r:id="rId22"/>
    </p:embeddedFont>
    <p:embeddedFont>
      <p:font typeface="Nunito" panose="020B0604020202020204" charset="0"/>
      <p:regular r:id="rId23"/>
      <p:bold r:id="rId24"/>
      <p:italic r:id="rId25"/>
      <p:boldItalic r:id="rId26"/>
    </p:embeddedFont>
    <p:embeddedFont>
      <p:font typeface="Wingdings 3" panose="05040102010807070707" pitchFamily="18" charset="2"/>
      <p:regular r:id="rId2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3" d="100"/>
          <a:sy n="143" d="100"/>
        </p:scale>
        <p:origin x="68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customXml" Target="../customXml/item3.xml"/><Relationship Id="rId21" Type="http://schemas.openxmlformats.org/officeDocument/2006/relationships/font" Target="fonts/font7.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customXml" Target="../customXml/item2.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0.fntdata"/><Relationship Id="rId5" Type="http://schemas.openxmlformats.org/officeDocument/2006/relationships/slide" Target="slides/slide1.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font" Target="fonts/font5.fntdata"/><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
        <p:cNvGrpSpPr/>
        <p:nvPr/>
      </p:nvGrpSpPr>
      <p:grpSpPr>
        <a:xfrm>
          <a:off x="0" y="0"/>
          <a:ext cx="0" cy="0"/>
          <a:chOff x="0" y="0"/>
          <a:chExt cx="0" cy="0"/>
        </a:xfrm>
      </p:grpSpPr>
      <p:sp>
        <p:nvSpPr>
          <p:cNvPr id="25" name="Google Shape;2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 name="Google Shape;26;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
        <p:cNvGrpSpPr/>
        <p:nvPr/>
      </p:nvGrpSpPr>
      <p:grpSpPr>
        <a:xfrm>
          <a:off x="0" y="0"/>
          <a:ext cx="0" cy="0"/>
          <a:chOff x="0" y="0"/>
          <a:chExt cx="0" cy="0"/>
        </a:xfrm>
      </p:grpSpPr>
      <p:sp>
        <p:nvSpPr>
          <p:cNvPr id="32" name="Google Shape;3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 name="Google Shape;3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
        <p:cNvGrpSpPr/>
        <p:nvPr/>
      </p:nvGrpSpPr>
      <p:grpSpPr>
        <a:xfrm>
          <a:off x="0" y="0"/>
          <a:ext cx="0" cy="0"/>
          <a:chOff x="0" y="0"/>
          <a:chExt cx="0" cy="0"/>
        </a:xfrm>
      </p:grpSpPr>
      <p:sp>
        <p:nvSpPr>
          <p:cNvPr id="39" name="Google Shape;3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 name="Google Shape;4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100"/>
              <a:buFont typeface="Arial"/>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 name="Google Shape;47;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 name="Google Shape;54;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 name="Google Shape;6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71450" marR="0" lvl="0" indent="-101600" algn="l" rtl="0">
              <a:lnSpc>
                <a:spcPct val="100000"/>
              </a:lnSpc>
              <a:spcBef>
                <a:spcPts val="0"/>
              </a:spcBef>
              <a:spcAft>
                <a:spcPts val="0"/>
              </a:spcAft>
              <a:buClr>
                <a:srgbClr val="000000"/>
              </a:buClr>
              <a:buSzPts val="1100"/>
              <a:buFont typeface="Arial"/>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 name="Google Shape;68;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 name="Google Shape;75;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2" name="Google Shape;82;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3159" y="514350"/>
            <a:ext cx="6000750" cy="2228851"/>
          </a:xfrm>
        </p:spPr>
        <p:txBody>
          <a:bodyPr anchor="b">
            <a:normAutofit/>
          </a:bodyPr>
          <a:lstStyle>
            <a:lvl1pPr algn="l">
              <a:defRPr sz="3600">
                <a:effectLst/>
              </a:defRPr>
            </a:lvl1pPr>
          </a:lstStyle>
          <a:p>
            <a:r>
              <a:rPr lang="en-US"/>
              <a:t>Click to edit Master title style</a:t>
            </a:r>
            <a:endParaRPr lang="en-US" dirty="0"/>
          </a:p>
        </p:txBody>
      </p:sp>
      <p:sp>
        <p:nvSpPr>
          <p:cNvPr id="3" name="Subtitle 2"/>
          <p:cNvSpPr>
            <a:spLocks noGrp="1"/>
          </p:cNvSpPr>
          <p:nvPr>
            <p:ph type="subTitle" idx="1"/>
          </p:nvPr>
        </p:nvSpPr>
        <p:spPr>
          <a:xfrm>
            <a:off x="513159" y="2882900"/>
            <a:ext cx="4800600" cy="1460500"/>
          </a:xfrm>
        </p:spPr>
        <p:txBody>
          <a:bodyPr anchor="t">
            <a:normAutofit/>
          </a:bodyPr>
          <a:lstStyle>
            <a:lvl1pPr marL="0" indent="0" algn="l">
              <a:buNone/>
              <a:defRPr sz="1575">
                <a:solidFill>
                  <a:schemeClr val="bg2">
                    <a:lumMod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cxnSp>
        <p:nvCxnSpPr>
          <p:cNvPr id="16" name="Straight Connector 15"/>
          <p:cNvCxnSpPr/>
          <p:nvPr/>
        </p:nvCxnSpPr>
        <p:spPr>
          <a:xfrm flipH="1">
            <a:off x="6171009" y="6350"/>
            <a:ext cx="2857500" cy="28575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4581128" y="68659"/>
            <a:ext cx="4560491" cy="456049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5426869" y="171450"/>
            <a:ext cx="3714750" cy="371475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501878" y="24209"/>
            <a:ext cx="3639742" cy="363974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884070" y="457201"/>
            <a:ext cx="3257549" cy="325754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34370514"/>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514350" y="400050"/>
            <a:ext cx="8114109" cy="234315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16" name="Text Placeholder 9"/>
          <p:cNvSpPr>
            <a:spLocks noGrp="1"/>
          </p:cNvSpPr>
          <p:nvPr>
            <p:ph type="body" sz="quarter" idx="14"/>
          </p:nvPr>
        </p:nvSpPr>
        <p:spPr>
          <a:xfrm>
            <a:off x="685801" y="2882900"/>
            <a:ext cx="6228158" cy="342900"/>
          </a:xfrm>
        </p:spPr>
        <p:txBody>
          <a:bodyPr anchor="t">
            <a:normAutofit/>
          </a:bodyPr>
          <a:lstStyle>
            <a:lvl1pPr marL="0" indent="0">
              <a:buFontTx/>
              <a:buNone/>
              <a:defRPr sz="1200"/>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Edit Master text styles</a:t>
            </a:r>
          </a:p>
        </p:txBody>
      </p:sp>
      <p:sp>
        <p:nvSpPr>
          <p:cNvPr id="3" name="Date Placeholder 2"/>
          <p:cNvSpPr>
            <a:spLocks noGrp="1"/>
          </p:cNvSpPr>
          <p:nvPr>
            <p:ph type="dt" sz="half" idx="10"/>
          </p:nvPr>
        </p:nvSpPr>
        <p:spPr/>
        <p:txBody>
          <a:bodyPr/>
          <a:lstStyle/>
          <a:p>
            <a:fld id="{B61BEF0D-F0BB-DE4B-95CE-6DB70DBA9567}" type="datetimeFigureOut">
              <a:rPr lang="en-US" dirty="0"/>
              <a:pPr/>
              <a:t>5/7/2024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266625772"/>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13160" y="514350"/>
            <a:ext cx="7543800" cy="2057400"/>
          </a:xfrm>
        </p:spPr>
        <p:txBody>
          <a:bodyPr anchor="ctr">
            <a:normAutofit/>
          </a:bodyPr>
          <a:lstStyle>
            <a:lvl1pPr algn="l">
              <a:defRPr sz="2400" b="0" cap="all"/>
            </a:lvl1pPr>
          </a:lstStyle>
          <a:p>
            <a:r>
              <a:rPr lang="en-US"/>
              <a:t>Click to edit Master title style</a:t>
            </a:r>
            <a:endParaRPr lang="en-US" dirty="0"/>
          </a:p>
        </p:txBody>
      </p:sp>
      <p:sp>
        <p:nvSpPr>
          <p:cNvPr id="3" name="Text Placeholder 2"/>
          <p:cNvSpPr>
            <a:spLocks noGrp="1"/>
          </p:cNvSpPr>
          <p:nvPr>
            <p:ph type="body" idx="1"/>
          </p:nvPr>
        </p:nvSpPr>
        <p:spPr>
          <a:xfrm>
            <a:off x="513159" y="3086100"/>
            <a:ext cx="6401991" cy="1409700"/>
          </a:xfrm>
        </p:spPr>
        <p:txBody>
          <a:bodyPr anchor="ctr">
            <a:normAutofit/>
          </a:bodyPr>
          <a:lstStyle>
            <a:lvl1pPr marL="0" indent="0" algn="l">
              <a:buNone/>
              <a:defRPr sz="150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3237586081"/>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59" y="514350"/>
            <a:ext cx="6858001" cy="2057400"/>
          </a:xfrm>
        </p:spPr>
        <p:txBody>
          <a:bodyPr anchor="ctr">
            <a:normAutofit/>
          </a:bodyPr>
          <a:lstStyle>
            <a:lvl1pPr algn="l">
              <a:defRPr sz="24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84659" y="2571750"/>
            <a:ext cx="6400800" cy="285750"/>
          </a:xfrm>
        </p:spPr>
        <p:txBody>
          <a:bodyPr anchor="ctr"/>
          <a:lstStyle>
            <a:lvl1pPr marL="0" indent="0">
              <a:buFontTx/>
              <a:buNone/>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Edit Master text styles</a:t>
            </a:r>
          </a:p>
        </p:txBody>
      </p:sp>
      <p:sp>
        <p:nvSpPr>
          <p:cNvPr id="3" name="Text Placeholder 2"/>
          <p:cNvSpPr>
            <a:spLocks noGrp="1"/>
          </p:cNvSpPr>
          <p:nvPr>
            <p:ph type="body" idx="1"/>
          </p:nvPr>
        </p:nvSpPr>
        <p:spPr>
          <a:xfrm>
            <a:off x="513160" y="3225801"/>
            <a:ext cx="6400800" cy="1263649"/>
          </a:xfrm>
        </p:spPr>
        <p:txBody>
          <a:bodyPr anchor="ctr">
            <a:normAutofit/>
          </a:bodyPr>
          <a:lstStyle>
            <a:lvl1pPr marL="0" indent="0" algn="l">
              <a:buNone/>
              <a:defRPr sz="150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
        <p:nvSpPr>
          <p:cNvPr id="14" name="TextBox 13"/>
          <p:cNvSpPr txBox="1"/>
          <p:nvPr/>
        </p:nvSpPr>
        <p:spPr>
          <a:xfrm>
            <a:off x="398859" y="609167"/>
            <a:ext cx="457200" cy="438582"/>
          </a:xfrm>
          <a:prstGeom prst="rect">
            <a:avLst/>
          </a:prstGeom>
        </p:spPr>
        <p:txBody>
          <a:bodyPr vert="horz" lIns="68580" tIns="34290" rIns="68580" bIns="34290" rtlCol="0" anchor="ctr">
            <a:noAutofit/>
          </a:bodyPr>
          <a:lstStyle/>
          <a:p>
            <a:pPr lvl="0"/>
            <a:r>
              <a:rPr lang="en-US" sz="6000" dirty="0">
                <a:solidFill>
                  <a:schemeClr val="tx1"/>
                </a:solidFill>
                <a:effectLst/>
              </a:rPr>
              <a:t>“</a:t>
            </a:r>
          </a:p>
        </p:txBody>
      </p:sp>
      <p:sp>
        <p:nvSpPr>
          <p:cNvPr id="15" name="TextBox 14"/>
          <p:cNvSpPr txBox="1"/>
          <p:nvPr/>
        </p:nvSpPr>
        <p:spPr>
          <a:xfrm>
            <a:off x="7714059" y="2076451"/>
            <a:ext cx="457200" cy="438582"/>
          </a:xfrm>
          <a:prstGeom prst="rect">
            <a:avLst/>
          </a:prstGeom>
        </p:spPr>
        <p:txBody>
          <a:bodyPr vert="horz" lIns="68580" tIns="34290" rIns="68580" bIns="34290" rtlCol="0" anchor="ctr">
            <a:noAutofit/>
          </a:bodyPr>
          <a:lstStyle/>
          <a:p>
            <a:pPr lvl="0" algn="r"/>
            <a:r>
              <a:rPr lang="en-US" sz="6000" dirty="0">
                <a:solidFill>
                  <a:schemeClr val="tx1"/>
                </a:solidFill>
                <a:effectLst/>
              </a:rPr>
              <a:t>”</a:t>
            </a:r>
          </a:p>
        </p:txBody>
      </p:sp>
    </p:spTree>
    <p:extLst>
      <p:ext uri="{BB962C8B-B14F-4D97-AF65-F5344CB8AC3E}">
        <p14:creationId xmlns:p14="http://schemas.microsoft.com/office/powerpoint/2010/main" val="565136346"/>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13159" y="2571750"/>
            <a:ext cx="6400800" cy="1273050"/>
          </a:xfrm>
        </p:spPr>
        <p:txBody>
          <a:bodyPr anchor="b">
            <a:normAutofit/>
          </a:bodyPr>
          <a:lstStyle>
            <a:lvl1pPr algn="l">
              <a:defRPr sz="2400" b="0" cap="all"/>
            </a:lvl1pPr>
          </a:lstStyle>
          <a:p>
            <a:r>
              <a:rPr lang="en-US"/>
              <a:t>Click to edit Master title style</a:t>
            </a:r>
            <a:endParaRPr lang="en-US" dirty="0"/>
          </a:p>
        </p:txBody>
      </p:sp>
      <p:sp>
        <p:nvSpPr>
          <p:cNvPr id="3" name="Text Placeholder 2"/>
          <p:cNvSpPr>
            <a:spLocks noGrp="1"/>
          </p:cNvSpPr>
          <p:nvPr>
            <p:ph type="body" idx="1"/>
          </p:nvPr>
        </p:nvSpPr>
        <p:spPr>
          <a:xfrm>
            <a:off x="513158" y="3849736"/>
            <a:ext cx="6401993" cy="645300"/>
          </a:xfrm>
        </p:spPr>
        <p:txBody>
          <a:bodyPr anchor="t">
            <a:normAutofit/>
          </a:bodyPr>
          <a:lstStyle>
            <a:lvl1pPr marL="0" indent="0" algn="l">
              <a:buNone/>
              <a:defRPr sz="150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1845896384"/>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060" y="514350"/>
            <a:ext cx="6858000" cy="2057400"/>
          </a:xfrm>
        </p:spPr>
        <p:txBody>
          <a:bodyPr anchor="ctr">
            <a:normAutofit/>
          </a:bodyPr>
          <a:lstStyle>
            <a:lvl1pPr algn="l">
              <a:defRPr sz="24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513159" y="2946400"/>
            <a:ext cx="6400801" cy="787400"/>
          </a:xfrm>
        </p:spPr>
        <p:txBody>
          <a:bodyPr vert="horz" lIns="91440" tIns="45720" rIns="91440" bIns="45720" rtlCol="0" anchor="b">
            <a:normAutofit/>
          </a:bodyPr>
          <a:lstStyle>
            <a:lvl1pPr>
              <a:buNone/>
              <a:defRPr lang="en-US" sz="18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513159" y="3733800"/>
            <a:ext cx="6400801" cy="762000"/>
          </a:xfrm>
        </p:spPr>
        <p:txBody>
          <a:bodyPr anchor="t">
            <a:normAutofit/>
          </a:bodyPr>
          <a:lstStyle>
            <a:lvl1pPr marL="0" indent="0" algn="l">
              <a:buNone/>
              <a:defRPr sz="135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
        <p:nvSpPr>
          <p:cNvPr id="11" name="TextBox 10"/>
          <p:cNvSpPr txBox="1"/>
          <p:nvPr/>
        </p:nvSpPr>
        <p:spPr>
          <a:xfrm>
            <a:off x="398859" y="609167"/>
            <a:ext cx="457200" cy="438582"/>
          </a:xfrm>
          <a:prstGeom prst="rect">
            <a:avLst/>
          </a:prstGeom>
        </p:spPr>
        <p:txBody>
          <a:bodyPr vert="horz" lIns="68580" tIns="34290" rIns="68580" bIns="34290" rtlCol="0" anchor="ctr">
            <a:noAutofit/>
          </a:bodyPr>
          <a:lstStyle/>
          <a:p>
            <a:pPr lvl="0"/>
            <a:r>
              <a:rPr lang="en-US" sz="6000" dirty="0">
                <a:solidFill>
                  <a:schemeClr val="tx1"/>
                </a:solidFill>
                <a:effectLst/>
              </a:rPr>
              <a:t>“</a:t>
            </a:r>
          </a:p>
        </p:txBody>
      </p:sp>
      <p:sp>
        <p:nvSpPr>
          <p:cNvPr id="12" name="TextBox 11"/>
          <p:cNvSpPr txBox="1"/>
          <p:nvPr/>
        </p:nvSpPr>
        <p:spPr>
          <a:xfrm>
            <a:off x="7714059" y="2076451"/>
            <a:ext cx="457200" cy="438582"/>
          </a:xfrm>
          <a:prstGeom prst="rect">
            <a:avLst/>
          </a:prstGeom>
        </p:spPr>
        <p:txBody>
          <a:bodyPr vert="horz" lIns="68580" tIns="34290" rIns="68580" bIns="34290" rtlCol="0" anchor="ctr">
            <a:noAutofit/>
          </a:bodyPr>
          <a:lstStyle/>
          <a:p>
            <a:pPr lvl="0" algn="r"/>
            <a:r>
              <a:rPr lang="en-US" sz="6000" dirty="0">
                <a:solidFill>
                  <a:schemeClr val="tx1"/>
                </a:solidFill>
                <a:effectLst/>
              </a:rPr>
              <a:t>”</a:t>
            </a:r>
          </a:p>
        </p:txBody>
      </p:sp>
    </p:spTree>
    <p:extLst>
      <p:ext uri="{BB962C8B-B14F-4D97-AF65-F5344CB8AC3E}">
        <p14:creationId xmlns:p14="http://schemas.microsoft.com/office/powerpoint/2010/main" val="3343265539"/>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3160" y="514350"/>
            <a:ext cx="7543800" cy="20574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513159" y="2946401"/>
            <a:ext cx="6400800" cy="628650"/>
          </a:xfrm>
        </p:spPr>
        <p:txBody>
          <a:bodyPr vert="horz" lIns="91440" tIns="45720" rIns="91440" bIns="45720" rtlCol="0" anchor="b">
            <a:normAutofit/>
          </a:bodyPr>
          <a:lstStyle>
            <a:lvl1pPr>
              <a:buNone/>
              <a:defRPr lang="en-US" sz="18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513159" y="3575049"/>
            <a:ext cx="6400801" cy="920750"/>
          </a:xfrm>
        </p:spPr>
        <p:txBody>
          <a:bodyPr anchor="t">
            <a:normAutofit/>
          </a:bodyPr>
          <a:lstStyle>
            <a:lvl1pPr marL="0" indent="0" algn="l">
              <a:buNone/>
              <a:defRPr sz="135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365114053"/>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1222474765"/>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3909" y="514350"/>
            <a:ext cx="1543050" cy="3429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14350" y="514350"/>
            <a:ext cx="5867400" cy="398145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114116016"/>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9"/>
        <p:cNvGrpSpPr/>
        <p:nvPr/>
      </p:nvGrpSpPr>
      <p:grpSpPr>
        <a:xfrm>
          <a:off x="0" y="0"/>
          <a:ext cx="0" cy="0"/>
          <a:chOff x="0" y="0"/>
          <a:chExt cx="0" cy="0"/>
        </a:xfrm>
      </p:grpSpPr>
      <p:sp>
        <p:nvSpPr>
          <p:cNvPr id="10" name="Google Shape;10;p2"/>
          <p:cNvSpPr txBox="1">
            <a:spLocks noGrp="1"/>
          </p:cNvSpPr>
          <p:nvPr>
            <p:ph type="title"/>
          </p:nvPr>
        </p:nvSpPr>
        <p:spPr>
          <a:xfrm>
            <a:off x="217850" y="207250"/>
            <a:ext cx="8520600" cy="434776"/>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sz="1800">
                <a:latin typeface="Arial"/>
                <a:ea typeface="Arial"/>
                <a:cs typeface="Arial"/>
                <a:sym typeface="Aria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1" name="Google Shape;11;p2"/>
          <p:cNvSpPr txBox="1">
            <a:spLocks noGrp="1"/>
          </p:cNvSpPr>
          <p:nvPr>
            <p:ph type="body" idx="1"/>
          </p:nvPr>
        </p:nvSpPr>
        <p:spPr>
          <a:xfrm>
            <a:off x="311700" y="739302"/>
            <a:ext cx="8520600" cy="3829573"/>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Font typeface="Nunito"/>
              <a:buChar char="●"/>
              <a:defRPr sz="1600">
                <a:solidFill>
                  <a:schemeClr val="dk1"/>
                </a:solidFill>
                <a:latin typeface="Arial"/>
                <a:ea typeface="Arial"/>
                <a:cs typeface="Arial"/>
                <a:sym typeface="Arial"/>
              </a:defRPr>
            </a:lvl1pPr>
            <a:lvl2pPr marL="914400" lvl="1" indent="-317500" algn="l">
              <a:lnSpc>
                <a:spcPct val="115000"/>
              </a:lnSpc>
              <a:spcBef>
                <a:spcPts val="1600"/>
              </a:spcBef>
              <a:spcAft>
                <a:spcPts val="0"/>
              </a:spcAft>
              <a:buSzPts val="1400"/>
              <a:buFont typeface="Nunito"/>
              <a:buChar char="○"/>
              <a:defRPr>
                <a:latin typeface="Nunito"/>
                <a:ea typeface="Nunito"/>
                <a:cs typeface="Nunito"/>
                <a:sym typeface="Nunito"/>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Font typeface="Nunito"/>
              <a:buChar char="●"/>
              <a:defRPr>
                <a:latin typeface="Nunito"/>
                <a:ea typeface="Nunito"/>
                <a:cs typeface="Nunito"/>
                <a:sym typeface="Nunito"/>
              </a:defRPr>
            </a:lvl4pPr>
            <a:lvl5pPr marL="2286000" lvl="4" indent="-317500" algn="l">
              <a:lnSpc>
                <a:spcPct val="115000"/>
              </a:lnSpc>
              <a:spcBef>
                <a:spcPts val="1600"/>
              </a:spcBef>
              <a:spcAft>
                <a:spcPts val="0"/>
              </a:spcAft>
              <a:buSzPts val="1400"/>
              <a:buFont typeface="Nunito"/>
              <a:buChar char="○"/>
              <a:defRPr>
                <a:latin typeface="Nunito"/>
                <a:ea typeface="Nunito"/>
                <a:cs typeface="Nunito"/>
                <a:sym typeface="Nunito"/>
              </a:defRPr>
            </a:lvl5pPr>
            <a:lvl6pPr marL="2743200" lvl="5" indent="-317500" algn="l">
              <a:lnSpc>
                <a:spcPct val="115000"/>
              </a:lnSpc>
              <a:spcBef>
                <a:spcPts val="1600"/>
              </a:spcBef>
              <a:spcAft>
                <a:spcPts val="0"/>
              </a:spcAft>
              <a:buSzPts val="1400"/>
              <a:buFont typeface="Nunito"/>
              <a:buChar char="■"/>
              <a:defRPr>
                <a:latin typeface="Nunito"/>
                <a:ea typeface="Nunito"/>
                <a:cs typeface="Nunito"/>
                <a:sym typeface="Nunito"/>
              </a:defRPr>
            </a:lvl6pPr>
            <a:lvl7pPr marL="3200400" lvl="6" indent="-317500" algn="l">
              <a:lnSpc>
                <a:spcPct val="115000"/>
              </a:lnSpc>
              <a:spcBef>
                <a:spcPts val="1600"/>
              </a:spcBef>
              <a:spcAft>
                <a:spcPts val="0"/>
              </a:spcAft>
              <a:buSzPts val="1400"/>
              <a:buFont typeface="Nunito"/>
              <a:buChar char="●"/>
              <a:defRPr>
                <a:latin typeface="Nunito"/>
                <a:ea typeface="Nunito"/>
                <a:cs typeface="Nunito"/>
                <a:sym typeface="Nunito"/>
              </a:defRPr>
            </a:lvl7pPr>
            <a:lvl8pPr marL="3657600" lvl="7" indent="-317500" algn="l">
              <a:lnSpc>
                <a:spcPct val="115000"/>
              </a:lnSpc>
              <a:spcBef>
                <a:spcPts val="1600"/>
              </a:spcBef>
              <a:spcAft>
                <a:spcPts val="0"/>
              </a:spcAft>
              <a:buSzPts val="1400"/>
              <a:buFont typeface="Nunito"/>
              <a:buChar char="○"/>
              <a:defRPr>
                <a:latin typeface="Nunito"/>
                <a:ea typeface="Nunito"/>
                <a:cs typeface="Nunito"/>
                <a:sym typeface="Nunito"/>
              </a:defRPr>
            </a:lvl8pPr>
            <a:lvl9pPr marL="4114800" lvl="8" indent="-317500" algn="l">
              <a:lnSpc>
                <a:spcPct val="115000"/>
              </a:lnSpc>
              <a:spcBef>
                <a:spcPts val="1600"/>
              </a:spcBef>
              <a:spcAft>
                <a:spcPts val="1600"/>
              </a:spcAft>
              <a:buSzPts val="1400"/>
              <a:buFont typeface="Nunito"/>
              <a:buChar char="■"/>
              <a:defRPr>
                <a:latin typeface="Nunito"/>
                <a:ea typeface="Nunito"/>
                <a:cs typeface="Nunito"/>
                <a:sym typeface="Nunito"/>
              </a:defRPr>
            </a:lvl9pPr>
          </a:lstStyle>
          <a:p>
            <a:endParaRPr/>
          </a:p>
        </p:txBody>
      </p:sp>
      <p:sp>
        <p:nvSpPr>
          <p:cNvPr id="12" name="Google Shape;12;p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809641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3910170615"/>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3159" y="1504950"/>
            <a:ext cx="6400801" cy="1711200"/>
          </a:xfrm>
        </p:spPr>
        <p:txBody>
          <a:bodyPr anchor="b">
            <a:normAutofit/>
          </a:bodyPr>
          <a:lstStyle>
            <a:lvl1pPr algn="l">
              <a:defRPr sz="2700" b="0" cap="all"/>
            </a:lvl1pPr>
          </a:lstStyle>
          <a:p>
            <a:r>
              <a:rPr lang="en-US"/>
              <a:t>Click to edit Master title style</a:t>
            </a:r>
            <a:endParaRPr lang="en-US" dirty="0"/>
          </a:p>
        </p:txBody>
      </p:sp>
      <p:sp>
        <p:nvSpPr>
          <p:cNvPr id="3" name="Text Placeholder 2"/>
          <p:cNvSpPr>
            <a:spLocks noGrp="1"/>
          </p:cNvSpPr>
          <p:nvPr>
            <p:ph type="body" idx="1"/>
          </p:nvPr>
        </p:nvSpPr>
        <p:spPr>
          <a:xfrm>
            <a:off x="513160" y="3371850"/>
            <a:ext cx="6400800" cy="1123950"/>
          </a:xfrm>
        </p:spPr>
        <p:txBody>
          <a:bodyPr anchor="t">
            <a:normAutofit/>
          </a:bodyPr>
          <a:lstStyle>
            <a:lvl1pPr marL="0" indent="0" algn="l">
              <a:buNone/>
              <a:defRPr sz="135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1624138143"/>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13159" y="514351"/>
            <a:ext cx="3703241" cy="271145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356100" y="514351"/>
            <a:ext cx="3700859" cy="271145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5/7/2024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4235958643"/>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29061" y="514350"/>
            <a:ext cx="3487340" cy="432197"/>
          </a:xfrm>
        </p:spPr>
        <p:txBody>
          <a:bodyPr anchor="b">
            <a:noAutofit/>
          </a:bodyPr>
          <a:lstStyle>
            <a:lvl1pPr marL="0" indent="0">
              <a:buNone/>
              <a:defRPr sz="21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513159" y="952897"/>
            <a:ext cx="3703241" cy="2272904"/>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559299" y="514350"/>
            <a:ext cx="3498851" cy="432197"/>
          </a:xfrm>
        </p:spPr>
        <p:txBody>
          <a:bodyPr anchor="b">
            <a:noAutofit/>
          </a:bodyPr>
          <a:lstStyle>
            <a:lvl1pPr marL="0" indent="0">
              <a:buNone/>
              <a:defRPr sz="21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354909" y="946546"/>
            <a:ext cx="3696891" cy="2272904"/>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3675326674"/>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185394589"/>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5/7/2024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3170411487"/>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13759" y="514350"/>
            <a:ext cx="2743200" cy="1028700"/>
          </a:xfrm>
        </p:spPr>
        <p:txBody>
          <a:bodyPr anchor="b">
            <a:normAutofit/>
          </a:bodyPr>
          <a:lstStyle>
            <a:lvl1pPr algn="l">
              <a:defRPr sz="1800" b="0"/>
            </a:lvl1pPr>
          </a:lstStyle>
          <a:p>
            <a:r>
              <a:rPr lang="en-US"/>
              <a:t>Click to edit Master title style</a:t>
            </a:r>
            <a:endParaRPr lang="en-US" dirty="0"/>
          </a:p>
        </p:txBody>
      </p:sp>
      <p:sp>
        <p:nvSpPr>
          <p:cNvPr id="3" name="Content Placeholder 2"/>
          <p:cNvSpPr>
            <a:spLocks noGrp="1"/>
          </p:cNvSpPr>
          <p:nvPr>
            <p:ph idx="1"/>
          </p:nvPr>
        </p:nvSpPr>
        <p:spPr>
          <a:xfrm>
            <a:off x="513159" y="514350"/>
            <a:ext cx="4457701" cy="398145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13759" y="1657350"/>
            <a:ext cx="2743200" cy="1568450"/>
          </a:xfrm>
        </p:spPr>
        <p:txBody>
          <a:bodyPr anchor="t">
            <a:normAutofit/>
          </a:bodyPr>
          <a:lstStyle>
            <a:lvl1pPr marL="0" indent="0">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2240541847"/>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42109" y="1085850"/>
            <a:ext cx="4514850" cy="857250"/>
          </a:xfrm>
        </p:spPr>
        <p:txBody>
          <a:bodyPr anchor="b">
            <a:normAutofit/>
          </a:bodyPr>
          <a:lstStyle>
            <a:lvl1pPr algn="l">
              <a:defRPr sz="21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1759" y="685800"/>
            <a:ext cx="2460731" cy="3429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3542109" y="2082800"/>
            <a:ext cx="4516041" cy="1536700"/>
          </a:xfrm>
        </p:spPr>
        <p:txBody>
          <a:bodyPr anchor="t">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2132656432"/>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6905227" y="2222500"/>
            <a:ext cx="2236394" cy="2406650"/>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13159" y="3365499"/>
            <a:ext cx="6400800" cy="113030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13159" y="514351"/>
            <a:ext cx="6400800" cy="2711450"/>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28309" y="4629150"/>
            <a:ext cx="1200150" cy="273844"/>
          </a:xfrm>
          <a:prstGeom prst="rect">
            <a:avLst/>
          </a:prstGeom>
        </p:spPr>
        <p:txBody>
          <a:bodyPr vert="horz" lIns="91440" tIns="45720" rIns="91440" bIns="45720" rtlCol="0" anchor="t"/>
          <a:lstStyle>
            <a:lvl1pPr algn="r">
              <a:defRPr sz="750" b="0" i="0">
                <a:solidFill>
                  <a:schemeClr val="bg2">
                    <a:lumMod val="50000"/>
                  </a:schemeClr>
                </a:solidFill>
                <a:effectLst/>
                <a:latin typeface="+mn-lt"/>
              </a:defRPr>
            </a:lvl1pPr>
          </a:lstStyle>
          <a:p>
            <a:fld id="{B61BEF0D-F0BB-DE4B-95CE-6DB70DBA9567}" type="datetimeFigureOut">
              <a:rPr lang="en-US" dirty="0"/>
              <a:pPr/>
              <a:t>5/7/2024</a:t>
            </a:fld>
            <a:endParaRPr lang="en-US" dirty="0"/>
          </a:p>
        </p:txBody>
      </p:sp>
      <p:sp>
        <p:nvSpPr>
          <p:cNvPr id="5" name="Footer Placeholder 4"/>
          <p:cNvSpPr>
            <a:spLocks noGrp="1"/>
          </p:cNvSpPr>
          <p:nvPr>
            <p:ph type="ftr" sz="quarter" idx="3"/>
          </p:nvPr>
        </p:nvSpPr>
        <p:spPr>
          <a:xfrm>
            <a:off x="513159" y="4629150"/>
            <a:ext cx="5657850" cy="273844"/>
          </a:xfrm>
          <a:prstGeom prst="rect">
            <a:avLst/>
          </a:prstGeom>
        </p:spPr>
        <p:txBody>
          <a:bodyPr vert="horz" lIns="91440" tIns="45720" rIns="91440" bIns="45720" rtlCol="0" anchor="t"/>
          <a:lstStyle>
            <a:lvl1pPr algn="l">
              <a:defRPr sz="75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7772400" y="4183857"/>
            <a:ext cx="856684" cy="502444"/>
          </a:xfrm>
          <a:prstGeom prst="rect">
            <a:avLst/>
          </a:prstGeom>
        </p:spPr>
        <p:txBody>
          <a:bodyPr vert="horz" lIns="91440" tIns="45720" rIns="91440" bIns="45720" rtlCol="0" anchor="b"/>
          <a:lstStyle>
            <a:lvl1pPr algn="r">
              <a:defRPr sz="2400" b="0" i="0">
                <a:solidFill>
                  <a:schemeClr val="bg2">
                    <a:lumMod val="50000"/>
                  </a:schemeClr>
                </a:solidFill>
                <a:effectLst/>
                <a:latin typeface="+mn-lt"/>
              </a:defRPr>
            </a:lvl1p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3115875977"/>
      </p:ext>
    </p:extLst>
  </p:cSld>
  <p:clrMap bg1="dk1" tx1="lt1" bg2="dk2" tx2="lt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64" r:id="rId12"/>
    <p:sldLayoutId id="2147483665" r:id="rId13"/>
    <p:sldLayoutId id="2147483666" r:id="rId14"/>
    <p:sldLayoutId id="2147483667" r:id="rId15"/>
    <p:sldLayoutId id="2147483668" r:id="rId16"/>
    <p:sldLayoutId id="2147483669" r:id="rId17"/>
    <p:sldLayoutId id="2147483670" r:id="rId18"/>
  </p:sldLayoutIdLst>
  <p:transition spd="slow">
    <p:fade thruBlk="1"/>
  </p:transition>
  <p:hf hdr="0" ftr="0" dt="0"/>
  <p:txStyles>
    <p:titleStyle>
      <a:lvl1pPr algn="l" defTabSz="342900" rtl="0" eaLnBrk="1" latinLnBrk="0" hangingPunct="1">
        <a:spcBef>
          <a:spcPct val="0"/>
        </a:spcBef>
        <a:buNone/>
        <a:defRPr sz="27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13" indent="-214313" algn="l" defTabSz="342900" rtl="0" eaLnBrk="1" latinLnBrk="0" hangingPunct="1">
        <a:spcBef>
          <a:spcPct val="20000"/>
        </a:spcBef>
        <a:spcAft>
          <a:spcPts val="450"/>
        </a:spcAft>
        <a:buClr>
          <a:schemeClr val="tx1"/>
        </a:buClr>
        <a:buSzPct val="80000"/>
        <a:buFont typeface="Wingdings 3" panose="05040102010807070707" pitchFamily="18" charset="2"/>
        <a:buChar char=""/>
        <a:defRPr sz="1500" kern="1200" cap="none">
          <a:solidFill>
            <a:schemeClr val="bg2">
              <a:lumMod val="75000"/>
            </a:schemeClr>
          </a:solidFill>
          <a:effectLst/>
          <a:latin typeface="+mn-lt"/>
          <a:ea typeface="+mn-ea"/>
          <a:cs typeface="+mn-cs"/>
        </a:defRPr>
      </a:lvl1pPr>
      <a:lvl2pPr marL="557213" indent="-214313" algn="l" defTabSz="342900" rtl="0" eaLnBrk="1" latinLnBrk="0" hangingPunct="1">
        <a:spcBef>
          <a:spcPct val="20000"/>
        </a:spcBef>
        <a:spcAft>
          <a:spcPts val="450"/>
        </a:spcAft>
        <a:buClr>
          <a:schemeClr val="tx1"/>
        </a:buClr>
        <a:buSzPct val="80000"/>
        <a:buFont typeface="Wingdings 3" panose="05040102010807070707" pitchFamily="18" charset="2"/>
        <a:buChar char=""/>
        <a:defRPr sz="1350" kern="1200" cap="none">
          <a:solidFill>
            <a:schemeClr val="bg2">
              <a:lumMod val="75000"/>
            </a:schemeClr>
          </a:solidFill>
          <a:effectLst/>
          <a:latin typeface="+mn-lt"/>
          <a:ea typeface="+mn-ea"/>
          <a:cs typeface="+mn-cs"/>
        </a:defRPr>
      </a:lvl2pPr>
      <a:lvl3pPr marL="900113" indent="-214313" algn="l" defTabSz="342900" rtl="0" eaLnBrk="1" latinLnBrk="0" hangingPunct="1">
        <a:spcBef>
          <a:spcPct val="20000"/>
        </a:spcBef>
        <a:spcAft>
          <a:spcPts val="450"/>
        </a:spcAft>
        <a:buClr>
          <a:schemeClr val="tx1"/>
        </a:buClr>
        <a:buSzPct val="80000"/>
        <a:buFont typeface="Wingdings 3" panose="05040102010807070707" pitchFamily="18" charset="2"/>
        <a:buChar char=""/>
        <a:defRPr sz="1200" kern="1200" cap="none">
          <a:solidFill>
            <a:schemeClr val="bg2">
              <a:lumMod val="75000"/>
            </a:schemeClr>
          </a:solidFill>
          <a:effectLst/>
          <a:latin typeface="+mn-lt"/>
          <a:ea typeface="+mn-ea"/>
          <a:cs typeface="+mn-cs"/>
        </a:defRPr>
      </a:lvl3pPr>
      <a:lvl4pPr marL="1157288" indent="-128588"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4pPr>
      <a:lvl5pPr marL="1500188" indent="-128588"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5pPr>
      <a:lvl6pPr marL="1885950" indent="-171450"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6pPr>
      <a:lvl7pPr marL="2228850" indent="-171450"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7pPr>
      <a:lvl8pPr marL="2571750" indent="-171450"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8pPr>
      <a:lvl9pPr marL="2914650" indent="-171450"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hyperlink" Target="http://www.snappymaths.com/multiplication/multiplication.htm" TargetMode="External"/><Relationship Id="rId2" Type="http://schemas.openxmlformats.org/officeDocument/2006/relationships/notesSlide" Target="../notesSlides/notesSlide8.xml"/><Relationship Id="rId1" Type="http://schemas.openxmlformats.org/officeDocument/2006/relationships/slideLayout" Target="../slideLayouts/slideLayout18.xml"/><Relationship Id="rId5" Type="http://schemas.openxmlformats.org/officeDocument/2006/relationships/hyperlink" Target="https://mathsframe.co.uk/en/resources/resource/477/Multiplication-Tables-Check" TargetMode="External"/><Relationship Id="rId4" Type="http://schemas.openxmlformats.org/officeDocument/2006/relationships/hyperlink" Target="https://www.timestables.co.uk/games/"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
        <p:cNvGrpSpPr/>
        <p:nvPr/>
      </p:nvGrpSpPr>
      <p:grpSpPr>
        <a:xfrm>
          <a:off x="0" y="0"/>
          <a:ext cx="0" cy="0"/>
          <a:chOff x="0" y="0"/>
          <a:chExt cx="0" cy="0"/>
        </a:xfrm>
      </p:grpSpPr>
      <p:sp>
        <p:nvSpPr>
          <p:cNvPr id="28" name="Google Shape;28;p5"/>
          <p:cNvSpPr txBox="1">
            <a:spLocks noGrp="1"/>
          </p:cNvSpPr>
          <p:nvPr>
            <p:ph type="sldNum" idx="12"/>
          </p:nvPr>
        </p:nvSpPr>
        <p:spPr>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GB"/>
              <a:t>1</a:t>
            </a:fld>
            <a:endParaRPr/>
          </a:p>
        </p:txBody>
      </p:sp>
      <p:sp>
        <p:nvSpPr>
          <p:cNvPr id="30" name="Google Shape;30;p5"/>
          <p:cNvSpPr txBox="1"/>
          <p:nvPr/>
        </p:nvSpPr>
        <p:spPr>
          <a:xfrm>
            <a:off x="513425" y="905475"/>
            <a:ext cx="5320800" cy="2831514"/>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4300"/>
              <a:buFont typeface="Arial"/>
              <a:buNone/>
            </a:pPr>
            <a:r>
              <a:rPr lang="en-GB" sz="4300" b="1" i="0" u="none" strike="noStrike" cap="none" dirty="0">
                <a:latin typeface="Century Gothic" panose="020B0502020202020204" pitchFamily="34" charset="0"/>
                <a:sym typeface="Arial"/>
              </a:rPr>
              <a:t>Year 4 Multiplication Tables Check (MTC) 2024</a:t>
            </a:r>
            <a:endParaRPr sz="4300" b="1" i="0" u="none" strike="noStrike" cap="none" dirty="0">
              <a:latin typeface="Century Gothic" panose="020B0502020202020204" pitchFamily="34" charset="0"/>
              <a:sym typeface="Arial"/>
            </a:endParaRPr>
          </a:p>
        </p:txBody>
      </p:sp>
      <p:pic>
        <p:nvPicPr>
          <p:cNvPr id="2" name="Picture 1">
            <a:extLst>
              <a:ext uri="{FF2B5EF4-FFF2-40B4-BE49-F238E27FC236}">
                <a16:creationId xmlns:a16="http://schemas.microsoft.com/office/drawing/2014/main" id="{2D0F1A4C-30B4-4E3F-B375-14C52CF1B8A7}"/>
              </a:ext>
            </a:extLst>
          </p:cNvPr>
          <p:cNvPicPr>
            <a:picLocks noChangeAspect="1"/>
          </p:cNvPicPr>
          <p:nvPr/>
        </p:nvPicPr>
        <p:blipFill>
          <a:blip r:embed="rId3"/>
          <a:stretch>
            <a:fillRect/>
          </a:stretch>
        </p:blipFill>
        <p:spPr>
          <a:xfrm>
            <a:off x="5889308" y="2913121"/>
            <a:ext cx="2857500" cy="18669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4"/>
        <p:cNvGrpSpPr/>
        <p:nvPr/>
      </p:nvGrpSpPr>
      <p:grpSpPr>
        <a:xfrm>
          <a:off x="0" y="0"/>
          <a:ext cx="0" cy="0"/>
          <a:chOff x="0" y="0"/>
          <a:chExt cx="0" cy="0"/>
        </a:xfrm>
      </p:grpSpPr>
      <p:sp>
        <p:nvSpPr>
          <p:cNvPr id="35" name="Google Shape;35;p6"/>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sz="2000" b="1" u="sng" dirty="0">
                <a:solidFill>
                  <a:schemeClr val="bg1"/>
                </a:solidFill>
                <a:latin typeface="Century Gothic" panose="020B0502020202020204" pitchFamily="34" charset="0"/>
              </a:rPr>
              <a:t>Important information about multiplication tables check (MTC):</a:t>
            </a:r>
            <a:endParaRPr sz="2000" b="1" u="sng" dirty="0">
              <a:solidFill>
                <a:schemeClr val="bg1"/>
              </a:solidFill>
              <a:latin typeface="Century Gothic" panose="020B0502020202020204" pitchFamily="34" charset="0"/>
            </a:endParaRPr>
          </a:p>
        </p:txBody>
      </p:sp>
      <p:sp>
        <p:nvSpPr>
          <p:cNvPr id="36" name="Google Shape;36;p6"/>
          <p:cNvSpPr txBox="1">
            <a:spLocks noGrp="1"/>
          </p:cNvSpPr>
          <p:nvPr>
            <p:ph type="body" idx="1"/>
          </p:nvPr>
        </p:nvSpPr>
        <p:spPr>
          <a:xfrm>
            <a:off x="311700" y="1109911"/>
            <a:ext cx="8520600" cy="4033589"/>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SzPts val="1800"/>
              <a:buFont typeface="Nunito"/>
              <a:buChar char="●"/>
            </a:pPr>
            <a:r>
              <a:rPr lang="en-GB" dirty="0">
                <a:solidFill>
                  <a:schemeClr val="bg1"/>
                </a:solidFill>
                <a:latin typeface="Century Gothic" panose="020B0502020202020204" pitchFamily="34" charset="0"/>
              </a:rPr>
              <a:t>The MTC determines if Year 4 children can fluently recall their multiplication tables.</a:t>
            </a:r>
            <a:endParaRPr dirty="0">
              <a:solidFill>
                <a:schemeClr val="bg1"/>
              </a:solidFill>
              <a:latin typeface="Century Gothic" panose="020B0502020202020204" pitchFamily="34" charset="0"/>
            </a:endParaRPr>
          </a:p>
          <a:p>
            <a:pPr marL="457200" lvl="0" indent="-228600" algn="l" rtl="0">
              <a:lnSpc>
                <a:spcPct val="115000"/>
              </a:lnSpc>
              <a:spcBef>
                <a:spcPts val="0"/>
              </a:spcBef>
              <a:spcAft>
                <a:spcPts val="0"/>
              </a:spcAft>
              <a:buSzPts val="1800"/>
              <a:buFont typeface="Nunito"/>
              <a:buNone/>
            </a:pPr>
            <a:endParaRPr dirty="0">
              <a:solidFill>
                <a:schemeClr val="bg1"/>
              </a:solidFill>
              <a:latin typeface="Century Gothic" panose="020B0502020202020204" pitchFamily="34" charset="0"/>
            </a:endParaRPr>
          </a:p>
          <a:p>
            <a:pPr marL="457200" lvl="0" indent="-342900" algn="l" rtl="0">
              <a:lnSpc>
                <a:spcPct val="115000"/>
              </a:lnSpc>
              <a:spcBef>
                <a:spcPts val="0"/>
              </a:spcBef>
              <a:spcAft>
                <a:spcPts val="0"/>
              </a:spcAft>
              <a:buSzPts val="1800"/>
              <a:buFont typeface="Nunito"/>
              <a:buChar char="●"/>
            </a:pPr>
            <a:r>
              <a:rPr lang="en-GB" dirty="0">
                <a:solidFill>
                  <a:schemeClr val="bg1"/>
                </a:solidFill>
                <a:latin typeface="Century Gothic" panose="020B0502020202020204" pitchFamily="34" charset="0"/>
              </a:rPr>
              <a:t>They are designed to help schools identify which children require more support to learn their times tables. </a:t>
            </a:r>
            <a:endParaRPr dirty="0">
              <a:solidFill>
                <a:schemeClr val="bg1"/>
              </a:solidFill>
              <a:latin typeface="Century Gothic" panose="020B0502020202020204" pitchFamily="34" charset="0"/>
            </a:endParaRPr>
          </a:p>
          <a:p>
            <a:pPr marL="457200" lvl="0" indent="-228600" algn="l" rtl="0">
              <a:lnSpc>
                <a:spcPct val="115000"/>
              </a:lnSpc>
              <a:spcBef>
                <a:spcPts val="0"/>
              </a:spcBef>
              <a:spcAft>
                <a:spcPts val="0"/>
              </a:spcAft>
              <a:buSzPts val="1800"/>
              <a:buFont typeface="Nunito"/>
              <a:buNone/>
            </a:pPr>
            <a:endParaRPr dirty="0">
              <a:solidFill>
                <a:schemeClr val="bg1"/>
              </a:solidFill>
              <a:latin typeface="Century Gothic" panose="020B0502020202020204" pitchFamily="34" charset="0"/>
            </a:endParaRPr>
          </a:p>
          <a:p>
            <a:pPr marL="457200" lvl="0" indent="-342900" algn="l" rtl="0">
              <a:lnSpc>
                <a:spcPct val="115000"/>
              </a:lnSpc>
              <a:spcBef>
                <a:spcPts val="0"/>
              </a:spcBef>
              <a:spcAft>
                <a:spcPts val="0"/>
              </a:spcAft>
              <a:buSzPts val="1800"/>
              <a:buFont typeface="Nunito"/>
              <a:buChar char="●"/>
            </a:pPr>
            <a:r>
              <a:rPr lang="en-GB" dirty="0">
                <a:solidFill>
                  <a:schemeClr val="bg1"/>
                </a:solidFill>
                <a:latin typeface="Century Gothic" panose="020B0502020202020204" pitchFamily="34" charset="0"/>
              </a:rPr>
              <a:t>There is no ‘pass’ rate or threshold which means that, unlike the Phonics Screening Check, children will not be expected to re-sit the check. </a:t>
            </a:r>
            <a:endParaRPr dirty="0">
              <a:solidFill>
                <a:schemeClr val="bg1"/>
              </a:solidFill>
              <a:latin typeface="Century Gothic" panose="020B0502020202020204" pitchFamily="34" charset="0"/>
            </a:endParaRPr>
          </a:p>
          <a:p>
            <a:pPr marL="457200" lvl="0" indent="-228600" algn="l" rtl="0">
              <a:lnSpc>
                <a:spcPct val="115000"/>
              </a:lnSpc>
              <a:spcBef>
                <a:spcPts val="0"/>
              </a:spcBef>
              <a:spcAft>
                <a:spcPts val="0"/>
              </a:spcAft>
              <a:buSzPts val="1800"/>
              <a:buFont typeface="Nunito"/>
              <a:buNone/>
            </a:pPr>
            <a:endParaRPr dirty="0">
              <a:solidFill>
                <a:schemeClr val="bg1"/>
              </a:solidFill>
            </a:endParaRPr>
          </a:p>
          <a:p>
            <a:pPr marL="0" lvl="0" indent="0" algn="l" rtl="0">
              <a:lnSpc>
                <a:spcPct val="115000"/>
              </a:lnSpc>
              <a:spcBef>
                <a:spcPts val="0"/>
              </a:spcBef>
              <a:spcAft>
                <a:spcPts val="0"/>
              </a:spcAft>
              <a:buSzPts val="1800"/>
              <a:buNone/>
            </a:pPr>
            <a:endParaRPr dirty="0"/>
          </a:p>
        </p:txBody>
      </p:sp>
      <p:sp>
        <p:nvSpPr>
          <p:cNvPr id="37" name="Google Shape;37;p6"/>
          <p:cNvSpPr txBox="1">
            <a:spLocks noGrp="1"/>
          </p:cNvSpPr>
          <p:nvPr>
            <p:ph type="sldNum" idx="12"/>
          </p:nvPr>
        </p:nvSpPr>
        <p:spPr>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GB"/>
              <a:t>2</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
                                            <p:txEl>
                                              <p:pRg st="0" end="0"/>
                                            </p:txEl>
                                          </p:spTgt>
                                        </p:tgtEl>
                                        <p:attrNameLst>
                                          <p:attrName>style.visibility</p:attrName>
                                        </p:attrNameLst>
                                      </p:cBhvr>
                                      <p:to>
                                        <p:strVal val="visible"/>
                                      </p:to>
                                    </p:set>
                                    <p:animEffect transition="in" filter="fade">
                                      <p:cBhvr>
                                        <p:cTn id="7" dur="500"/>
                                        <p:tgtEl>
                                          <p:spTgt spid="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
                                            <p:txEl>
                                              <p:pRg st="1" end="1"/>
                                            </p:txEl>
                                          </p:spTgt>
                                        </p:tgtEl>
                                        <p:attrNameLst>
                                          <p:attrName>style.visibility</p:attrName>
                                        </p:attrNameLst>
                                      </p:cBhvr>
                                      <p:to>
                                        <p:strVal val="visible"/>
                                      </p:to>
                                    </p:set>
                                    <p:animEffect transition="in" filter="fade">
                                      <p:cBhvr>
                                        <p:cTn id="12" dur="500"/>
                                        <p:tgtEl>
                                          <p:spTgt spid="3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6">
                                            <p:txEl>
                                              <p:pRg st="2" end="2"/>
                                            </p:txEl>
                                          </p:spTgt>
                                        </p:tgtEl>
                                        <p:attrNameLst>
                                          <p:attrName>style.visibility</p:attrName>
                                        </p:attrNameLst>
                                      </p:cBhvr>
                                      <p:to>
                                        <p:strVal val="visible"/>
                                      </p:to>
                                    </p:set>
                                    <p:animEffect transition="in" filter="fade">
                                      <p:cBhvr>
                                        <p:cTn id="17" dur="500"/>
                                        <p:tgtEl>
                                          <p:spTgt spid="3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6">
                                            <p:txEl>
                                              <p:pRg st="3" end="3"/>
                                            </p:txEl>
                                          </p:spTgt>
                                        </p:tgtEl>
                                        <p:attrNameLst>
                                          <p:attrName>style.visibility</p:attrName>
                                        </p:attrNameLst>
                                      </p:cBhvr>
                                      <p:to>
                                        <p:strVal val="visible"/>
                                      </p:to>
                                    </p:set>
                                    <p:animEffect transition="in" filter="fade">
                                      <p:cBhvr>
                                        <p:cTn id="22" dur="500"/>
                                        <p:tgtEl>
                                          <p:spTgt spid="3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6">
                                            <p:txEl>
                                              <p:pRg st="4" end="4"/>
                                            </p:txEl>
                                          </p:spTgt>
                                        </p:tgtEl>
                                        <p:attrNameLst>
                                          <p:attrName>style.visibility</p:attrName>
                                        </p:attrNameLst>
                                      </p:cBhvr>
                                      <p:to>
                                        <p:strVal val="visible"/>
                                      </p:to>
                                    </p:set>
                                    <p:animEffect transition="in" filter="fade">
                                      <p:cBhvr>
                                        <p:cTn id="27" dur="500"/>
                                        <p:tgtEl>
                                          <p:spTgt spid="3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6">
                                            <p:txEl>
                                              <p:pRg st="5" end="5"/>
                                            </p:txEl>
                                          </p:spTgt>
                                        </p:tgtEl>
                                        <p:attrNameLst>
                                          <p:attrName>style.visibility</p:attrName>
                                        </p:attrNameLst>
                                      </p:cBhvr>
                                      <p:to>
                                        <p:strVal val="visible"/>
                                      </p:to>
                                    </p:set>
                                    <p:animEffect transition="in" filter="fade">
                                      <p:cBhvr>
                                        <p:cTn id="32" dur="500"/>
                                        <p:tgtEl>
                                          <p:spTgt spid="3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6">
                                            <p:txEl>
                                              <p:pRg st="6" end="6"/>
                                            </p:txEl>
                                          </p:spTgt>
                                        </p:tgtEl>
                                        <p:attrNameLst>
                                          <p:attrName>style.visibility</p:attrName>
                                        </p:attrNameLst>
                                      </p:cBhvr>
                                      <p:to>
                                        <p:strVal val="visible"/>
                                      </p:to>
                                    </p:set>
                                    <p:animEffect transition="in" filter="fade">
                                      <p:cBhvr>
                                        <p:cTn id="37" dur="500"/>
                                        <p:tgtEl>
                                          <p:spTgt spid="3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1"/>
        <p:cNvGrpSpPr/>
        <p:nvPr/>
      </p:nvGrpSpPr>
      <p:grpSpPr>
        <a:xfrm>
          <a:off x="0" y="0"/>
          <a:ext cx="0" cy="0"/>
          <a:chOff x="0" y="0"/>
          <a:chExt cx="0" cy="0"/>
        </a:xfrm>
      </p:grpSpPr>
      <p:sp>
        <p:nvSpPr>
          <p:cNvPr id="42" name="Google Shape;42;p7"/>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b="1" u="sng" dirty="0">
                <a:solidFill>
                  <a:schemeClr val="bg1"/>
                </a:solidFill>
                <a:latin typeface="Century Gothic" panose="020B0502020202020204" pitchFamily="34" charset="0"/>
              </a:rPr>
              <a:t>When the check will take place:</a:t>
            </a:r>
            <a:endParaRPr b="1" u="sng" dirty="0">
              <a:solidFill>
                <a:schemeClr val="bg1"/>
              </a:solidFill>
              <a:latin typeface="Century Gothic" panose="020B0502020202020204" pitchFamily="34" charset="0"/>
            </a:endParaRPr>
          </a:p>
        </p:txBody>
      </p:sp>
      <p:sp>
        <p:nvSpPr>
          <p:cNvPr id="43" name="Google Shape;43;p7"/>
          <p:cNvSpPr txBox="1">
            <a:spLocks noGrp="1"/>
          </p:cNvSpPr>
          <p:nvPr>
            <p:ph type="body" idx="1"/>
          </p:nvPr>
        </p:nvSpPr>
        <p:spPr>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SzPts val="1800"/>
              <a:buFont typeface="Nunito"/>
              <a:buChar char="●"/>
            </a:pPr>
            <a:r>
              <a:rPr lang="en-GB" dirty="0">
                <a:solidFill>
                  <a:schemeClr val="bg1"/>
                </a:solidFill>
                <a:latin typeface="Century Gothic" panose="020B0502020202020204" pitchFamily="34" charset="0"/>
              </a:rPr>
              <a:t>The check will take place in June.</a:t>
            </a:r>
            <a:endParaRPr dirty="0">
              <a:solidFill>
                <a:schemeClr val="bg1"/>
              </a:solidFill>
              <a:latin typeface="Century Gothic" panose="020B0502020202020204" pitchFamily="34" charset="0"/>
            </a:endParaRPr>
          </a:p>
          <a:p>
            <a:pPr marL="457200" lvl="0" indent="-228600" algn="l" rtl="0">
              <a:lnSpc>
                <a:spcPct val="115000"/>
              </a:lnSpc>
              <a:spcBef>
                <a:spcPts val="0"/>
              </a:spcBef>
              <a:spcAft>
                <a:spcPts val="0"/>
              </a:spcAft>
              <a:buSzPts val="1800"/>
              <a:buFont typeface="Nunito"/>
              <a:buNone/>
            </a:pPr>
            <a:endParaRPr dirty="0">
              <a:solidFill>
                <a:schemeClr val="bg1"/>
              </a:solidFill>
              <a:latin typeface="Century Gothic" panose="020B0502020202020204" pitchFamily="34" charset="0"/>
            </a:endParaRPr>
          </a:p>
          <a:p>
            <a:pPr marL="457200" lvl="0" indent="-342900" algn="l" rtl="0">
              <a:lnSpc>
                <a:spcPct val="115000"/>
              </a:lnSpc>
              <a:spcBef>
                <a:spcPts val="0"/>
              </a:spcBef>
              <a:spcAft>
                <a:spcPts val="0"/>
              </a:spcAft>
              <a:buSzPts val="1800"/>
              <a:buFont typeface="Nunito"/>
              <a:buChar char="●"/>
            </a:pPr>
            <a:r>
              <a:rPr lang="en-GB" dirty="0">
                <a:solidFill>
                  <a:schemeClr val="bg1"/>
                </a:solidFill>
                <a:latin typeface="Century Gothic" panose="020B0502020202020204" pitchFamily="34" charset="0"/>
              </a:rPr>
              <a:t>There is no set day to administer the check and children are not expected to take the check at the same time. </a:t>
            </a:r>
            <a:endParaRPr dirty="0">
              <a:solidFill>
                <a:schemeClr val="bg1"/>
              </a:solidFill>
              <a:latin typeface="Century Gothic" panose="020B0502020202020204" pitchFamily="34" charset="0"/>
            </a:endParaRPr>
          </a:p>
          <a:p>
            <a:pPr marL="457200" lvl="0" indent="-228600" algn="l" rtl="0">
              <a:lnSpc>
                <a:spcPct val="115000"/>
              </a:lnSpc>
              <a:spcBef>
                <a:spcPts val="0"/>
              </a:spcBef>
              <a:spcAft>
                <a:spcPts val="0"/>
              </a:spcAft>
              <a:buSzPts val="1800"/>
              <a:buFont typeface="Nunito"/>
              <a:buNone/>
            </a:pPr>
            <a:endParaRPr dirty="0">
              <a:solidFill>
                <a:schemeClr val="bg1"/>
              </a:solidFill>
              <a:latin typeface="Century Gothic" panose="020B0502020202020204" pitchFamily="34" charset="0"/>
            </a:endParaRPr>
          </a:p>
          <a:p>
            <a:pPr marL="457200" lvl="0" indent="-342900" algn="l" rtl="0">
              <a:lnSpc>
                <a:spcPct val="115000"/>
              </a:lnSpc>
              <a:spcBef>
                <a:spcPts val="0"/>
              </a:spcBef>
              <a:spcAft>
                <a:spcPts val="0"/>
              </a:spcAft>
              <a:buSzPts val="1800"/>
              <a:buChar char="•"/>
            </a:pPr>
            <a:r>
              <a:rPr lang="en-GB" dirty="0">
                <a:solidFill>
                  <a:schemeClr val="bg1"/>
                </a:solidFill>
                <a:latin typeface="Century Gothic" panose="020B0502020202020204" pitchFamily="34" charset="0"/>
              </a:rPr>
              <a:t>All eligible Year 4 children in England will be required to take the check. </a:t>
            </a:r>
            <a:endParaRPr dirty="0">
              <a:solidFill>
                <a:schemeClr val="bg1"/>
              </a:solidFill>
              <a:latin typeface="Century Gothic" panose="020B0502020202020204" pitchFamily="34" charset="0"/>
            </a:endParaRPr>
          </a:p>
          <a:p>
            <a:pPr marL="457200" lvl="0" indent="0" algn="l" rtl="0">
              <a:lnSpc>
                <a:spcPct val="115000"/>
              </a:lnSpc>
              <a:spcBef>
                <a:spcPts val="0"/>
              </a:spcBef>
              <a:spcAft>
                <a:spcPts val="0"/>
              </a:spcAft>
              <a:buNone/>
            </a:pPr>
            <a:endParaRPr dirty="0">
              <a:solidFill>
                <a:schemeClr val="bg1"/>
              </a:solidFill>
              <a:latin typeface="Century Gothic" panose="020B0502020202020204" pitchFamily="34" charset="0"/>
            </a:endParaRPr>
          </a:p>
          <a:p>
            <a:pPr marL="457200" lvl="0" indent="-342900" algn="l" rtl="0">
              <a:lnSpc>
                <a:spcPct val="115000"/>
              </a:lnSpc>
              <a:spcBef>
                <a:spcPts val="0"/>
              </a:spcBef>
              <a:spcAft>
                <a:spcPts val="0"/>
              </a:spcAft>
              <a:buSzPts val="1800"/>
              <a:buChar char="•"/>
            </a:pPr>
            <a:r>
              <a:rPr lang="en-GB" dirty="0">
                <a:solidFill>
                  <a:schemeClr val="bg1"/>
                </a:solidFill>
                <a:latin typeface="Century Gothic" panose="020B0502020202020204" pitchFamily="34" charset="0"/>
              </a:rPr>
              <a:t>There is a ‘Try it out’ area, provided by the DfE, which will take place in school.</a:t>
            </a:r>
            <a:endParaRPr dirty="0">
              <a:solidFill>
                <a:schemeClr val="bg1"/>
              </a:solidFill>
              <a:latin typeface="Century Gothic" panose="020B0502020202020204" pitchFamily="34" charset="0"/>
            </a:endParaRPr>
          </a:p>
          <a:p>
            <a:pPr marL="0" lvl="0" indent="0" algn="l" rtl="0">
              <a:lnSpc>
                <a:spcPct val="115000"/>
              </a:lnSpc>
              <a:spcBef>
                <a:spcPts val="0"/>
              </a:spcBef>
              <a:spcAft>
                <a:spcPts val="0"/>
              </a:spcAft>
              <a:buSzPts val="1800"/>
              <a:buNone/>
            </a:pPr>
            <a:endParaRPr dirty="0">
              <a:solidFill>
                <a:schemeClr val="bg1"/>
              </a:solidFill>
              <a:latin typeface="Century Gothic" panose="020B0502020202020204" pitchFamily="34" charset="0"/>
            </a:endParaRPr>
          </a:p>
          <a:p>
            <a:pPr marL="457200" lvl="0" indent="-342900" algn="l" rtl="0">
              <a:lnSpc>
                <a:spcPct val="115000"/>
              </a:lnSpc>
              <a:spcBef>
                <a:spcPts val="0"/>
              </a:spcBef>
              <a:spcAft>
                <a:spcPts val="0"/>
              </a:spcAft>
              <a:buSzPts val="1800"/>
              <a:buChar char="●"/>
            </a:pPr>
            <a:r>
              <a:rPr lang="en-GB" dirty="0">
                <a:solidFill>
                  <a:schemeClr val="bg1"/>
                </a:solidFill>
                <a:latin typeface="Century Gothic" panose="020B0502020202020204" pitchFamily="34" charset="0"/>
              </a:rPr>
              <a:t>In school, children regularly participate in the TTRS Soundcheck which mimics the MTC.</a:t>
            </a:r>
            <a:endParaRPr dirty="0">
              <a:solidFill>
                <a:schemeClr val="bg1"/>
              </a:solidFill>
              <a:latin typeface="Century Gothic" panose="020B0502020202020204" pitchFamily="34" charset="0"/>
            </a:endParaRPr>
          </a:p>
        </p:txBody>
      </p:sp>
      <p:sp>
        <p:nvSpPr>
          <p:cNvPr id="44" name="Google Shape;44;p7"/>
          <p:cNvSpPr txBox="1">
            <a:spLocks noGrp="1"/>
          </p:cNvSpPr>
          <p:nvPr>
            <p:ph type="sldNum" idx="12"/>
          </p:nvPr>
        </p:nvSpPr>
        <p:spPr>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GB"/>
              <a:t>3</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8"/>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b="1" u="sng" dirty="0">
                <a:solidFill>
                  <a:schemeClr val="bg1"/>
                </a:solidFill>
                <a:latin typeface="Century Gothic" panose="020B0502020202020204" pitchFamily="34" charset="0"/>
              </a:rPr>
              <a:t>How the check is carried out:</a:t>
            </a:r>
            <a:endParaRPr b="1" u="sng" dirty="0">
              <a:solidFill>
                <a:schemeClr val="bg1"/>
              </a:solidFill>
              <a:latin typeface="Century Gothic" panose="020B0502020202020204" pitchFamily="34" charset="0"/>
            </a:endParaRPr>
          </a:p>
        </p:txBody>
      </p:sp>
      <p:sp>
        <p:nvSpPr>
          <p:cNvPr id="50" name="Google Shape;50;p8"/>
          <p:cNvSpPr txBox="1">
            <a:spLocks noGrp="1"/>
          </p:cNvSpPr>
          <p:nvPr>
            <p:ph type="body" idx="1"/>
          </p:nvPr>
        </p:nvSpPr>
        <p:spPr>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SzPts val="1800"/>
              <a:buFont typeface="Nunito"/>
              <a:buChar char="●"/>
            </a:pPr>
            <a:r>
              <a:rPr lang="en-GB" sz="1400" dirty="0">
                <a:solidFill>
                  <a:schemeClr val="bg1"/>
                </a:solidFill>
                <a:latin typeface="Century Gothic" panose="020B0502020202020204" pitchFamily="34" charset="0"/>
              </a:rPr>
              <a:t>The check will be fully digital.</a:t>
            </a:r>
            <a:endParaRPr sz="1400" dirty="0">
              <a:solidFill>
                <a:schemeClr val="bg1"/>
              </a:solidFill>
              <a:latin typeface="Century Gothic" panose="020B0502020202020204" pitchFamily="34" charset="0"/>
            </a:endParaRPr>
          </a:p>
          <a:p>
            <a:pPr marL="457200" lvl="0" indent="-228600" algn="l" rtl="0">
              <a:lnSpc>
                <a:spcPct val="115000"/>
              </a:lnSpc>
              <a:spcBef>
                <a:spcPts val="0"/>
              </a:spcBef>
              <a:spcAft>
                <a:spcPts val="0"/>
              </a:spcAft>
              <a:buSzPts val="1800"/>
              <a:buFont typeface="Nunito"/>
              <a:buNone/>
            </a:pPr>
            <a:endParaRPr sz="1400" dirty="0">
              <a:solidFill>
                <a:schemeClr val="bg1"/>
              </a:solidFill>
              <a:latin typeface="Century Gothic" panose="020B0502020202020204" pitchFamily="34" charset="0"/>
            </a:endParaRPr>
          </a:p>
          <a:p>
            <a:pPr marL="457200" lvl="0" indent="-342900" algn="l" rtl="0">
              <a:lnSpc>
                <a:spcPct val="115000"/>
              </a:lnSpc>
              <a:spcBef>
                <a:spcPts val="0"/>
              </a:spcBef>
              <a:spcAft>
                <a:spcPts val="0"/>
              </a:spcAft>
              <a:buSzPts val="1800"/>
              <a:buFont typeface="Nunito"/>
              <a:buChar char="●"/>
            </a:pPr>
            <a:r>
              <a:rPr lang="en-GB" sz="1400" dirty="0">
                <a:solidFill>
                  <a:schemeClr val="bg1"/>
                </a:solidFill>
                <a:latin typeface="Century Gothic" panose="020B0502020202020204" pitchFamily="34" charset="0"/>
              </a:rPr>
              <a:t>Answers will be entered using a keyboard, by pressing digits using a mouse or using an on-screen number pad.</a:t>
            </a:r>
            <a:endParaRPr sz="1400" dirty="0">
              <a:solidFill>
                <a:schemeClr val="bg1"/>
              </a:solidFill>
              <a:latin typeface="Century Gothic" panose="020B0502020202020204" pitchFamily="34" charset="0"/>
            </a:endParaRPr>
          </a:p>
          <a:p>
            <a:pPr marL="457200" lvl="0" indent="-228600" algn="l" rtl="0">
              <a:lnSpc>
                <a:spcPct val="115000"/>
              </a:lnSpc>
              <a:spcBef>
                <a:spcPts val="0"/>
              </a:spcBef>
              <a:spcAft>
                <a:spcPts val="0"/>
              </a:spcAft>
              <a:buSzPts val="1800"/>
              <a:buFont typeface="Nunito"/>
              <a:buNone/>
            </a:pPr>
            <a:endParaRPr sz="1400" dirty="0">
              <a:solidFill>
                <a:schemeClr val="bg1"/>
              </a:solidFill>
              <a:latin typeface="Century Gothic" panose="020B0502020202020204" pitchFamily="34" charset="0"/>
            </a:endParaRPr>
          </a:p>
          <a:p>
            <a:pPr marL="457200" lvl="0" indent="-342900" algn="l" rtl="0">
              <a:lnSpc>
                <a:spcPct val="115000"/>
              </a:lnSpc>
              <a:spcBef>
                <a:spcPts val="0"/>
              </a:spcBef>
              <a:spcAft>
                <a:spcPts val="0"/>
              </a:spcAft>
              <a:buSzPts val="1800"/>
              <a:buFont typeface="Nunito"/>
              <a:buChar char="●"/>
            </a:pPr>
            <a:r>
              <a:rPr lang="en-GB" sz="1400" dirty="0">
                <a:solidFill>
                  <a:schemeClr val="bg1"/>
                </a:solidFill>
                <a:latin typeface="Century Gothic" panose="020B0502020202020204" pitchFamily="34" charset="0"/>
              </a:rPr>
              <a:t>Usually, the check will take less than 5 minutes for each child. </a:t>
            </a:r>
            <a:endParaRPr sz="1400" dirty="0">
              <a:solidFill>
                <a:schemeClr val="bg1"/>
              </a:solidFill>
              <a:latin typeface="Century Gothic" panose="020B0502020202020204" pitchFamily="34" charset="0"/>
            </a:endParaRPr>
          </a:p>
          <a:p>
            <a:pPr marL="457200" lvl="0" indent="-228600" algn="l" rtl="0">
              <a:lnSpc>
                <a:spcPct val="115000"/>
              </a:lnSpc>
              <a:spcBef>
                <a:spcPts val="0"/>
              </a:spcBef>
              <a:spcAft>
                <a:spcPts val="0"/>
              </a:spcAft>
              <a:buSzPts val="1800"/>
              <a:buFont typeface="Nunito"/>
              <a:buNone/>
            </a:pPr>
            <a:endParaRPr sz="1400" dirty="0">
              <a:solidFill>
                <a:schemeClr val="bg1"/>
              </a:solidFill>
              <a:latin typeface="Century Gothic" panose="020B0502020202020204" pitchFamily="34" charset="0"/>
            </a:endParaRPr>
          </a:p>
          <a:p>
            <a:pPr marL="457200" lvl="0" indent="-342900" algn="l" rtl="0">
              <a:lnSpc>
                <a:spcPct val="115000"/>
              </a:lnSpc>
              <a:spcBef>
                <a:spcPts val="0"/>
              </a:spcBef>
              <a:spcAft>
                <a:spcPts val="0"/>
              </a:spcAft>
              <a:buSzPts val="1800"/>
              <a:buFont typeface="Nunito"/>
              <a:buChar char="●"/>
            </a:pPr>
            <a:r>
              <a:rPr lang="en-GB" sz="1400" dirty="0">
                <a:solidFill>
                  <a:schemeClr val="bg1"/>
                </a:solidFill>
                <a:latin typeface="Century Gothic" panose="020B0502020202020204" pitchFamily="34" charset="0"/>
              </a:rPr>
              <a:t>The children will have 6 seconds from the time the question appears to input their answer. (6 seconds per answer means that children must be able to read, recall and enter their response within that time.  Whatever is written in the answer box at the end of 6 seconds will be counted as the answer.)</a:t>
            </a:r>
            <a:endParaRPr sz="1400" dirty="0">
              <a:solidFill>
                <a:schemeClr val="bg1"/>
              </a:solidFill>
              <a:latin typeface="Century Gothic" panose="020B0502020202020204" pitchFamily="34" charset="0"/>
            </a:endParaRPr>
          </a:p>
          <a:p>
            <a:pPr marL="457200" lvl="0" indent="0" algn="l" rtl="0">
              <a:lnSpc>
                <a:spcPct val="115000"/>
              </a:lnSpc>
              <a:spcBef>
                <a:spcPts val="0"/>
              </a:spcBef>
              <a:spcAft>
                <a:spcPts val="0"/>
              </a:spcAft>
              <a:buSzPts val="1800"/>
              <a:buNone/>
            </a:pPr>
            <a:r>
              <a:rPr lang="en-GB" sz="1400" dirty="0">
                <a:solidFill>
                  <a:schemeClr val="bg1"/>
                </a:solidFill>
                <a:latin typeface="Century Gothic" panose="020B0502020202020204" pitchFamily="34" charset="0"/>
              </a:rPr>
              <a:t> </a:t>
            </a:r>
            <a:endParaRPr sz="1400" dirty="0">
              <a:solidFill>
                <a:schemeClr val="bg1"/>
              </a:solidFill>
              <a:latin typeface="Century Gothic" panose="020B0502020202020204" pitchFamily="34" charset="0"/>
            </a:endParaRPr>
          </a:p>
          <a:p>
            <a:pPr marL="457200" lvl="0" indent="-342900" algn="l" rtl="0">
              <a:lnSpc>
                <a:spcPct val="115000"/>
              </a:lnSpc>
              <a:spcBef>
                <a:spcPts val="0"/>
              </a:spcBef>
              <a:spcAft>
                <a:spcPts val="0"/>
              </a:spcAft>
              <a:buSzPts val="1800"/>
              <a:buFont typeface="Nunito"/>
              <a:buChar char="●"/>
            </a:pPr>
            <a:r>
              <a:rPr lang="en-GB" sz="1400" dirty="0">
                <a:solidFill>
                  <a:schemeClr val="bg1"/>
                </a:solidFill>
                <a:latin typeface="Century Gothic" panose="020B0502020202020204" pitchFamily="34" charset="0"/>
              </a:rPr>
              <a:t>There will be a total of 25 questions with a 3 second pause in-between questions. </a:t>
            </a:r>
            <a:endParaRPr sz="1400" dirty="0">
              <a:solidFill>
                <a:schemeClr val="bg1"/>
              </a:solidFill>
              <a:latin typeface="Century Gothic" panose="020B0502020202020204" pitchFamily="34" charset="0"/>
            </a:endParaRPr>
          </a:p>
          <a:p>
            <a:pPr marL="457200" lvl="0" indent="-228600" algn="l" rtl="0">
              <a:lnSpc>
                <a:spcPct val="115000"/>
              </a:lnSpc>
              <a:spcBef>
                <a:spcPts val="0"/>
              </a:spcBef>
              <a:spcAft>
                <a:spcPts val="0"/>
              </a:spcAft>
              <a:buSzPts val="1800"/>
              <a:buFont typeface="Nunito"/>
              <a:buNone/>
            </a:pPr>
            <a:endParaRPr sz="1400" dirty="0">
              <a:solidFill>
                <a:schemeClr val="bg1"/>
              </a:solidFill>
              <a:latin typeface="Century Gothic" panose="020B0502020202020204" pitchFamily="34" charset="0"/>
            </a:endParaRPr>
          </a:p>
          <a:p>
            <a:pPr marL="457200" lvl="0" indent="-342900" algn="l" rtl="0">
              <a:lnSpc>
                <a:spcPct val="115000"/>
              </a:lnSpc>
              <a:spcBef>
                <a:spcPts val="0"/>
              </a:spcBef>
              <a:spcAft>
                <a:spcPts val="0"/>
              </a:spcAft>
              <a:buSzPts val="1800"/>
              <a:buFont typeface="Nunito"/>
              <a:buChar char="●"/>
            </a:pPr>
            <a:r>
              <a:rPr lang="en-GB" sz="1400" dirty="0">
                <a:solidFill>
                  <a:schemeClr val="bg1"/>
                </a:solidFill>
                <a:latin typeface="Century Gothic" panose="020B0502020202020204" pitchFamily="34" charset="0"/>
              </a:rPr>
              <a:t>There will be 3 practice questions before the check begins. </a:t>
            </a:r>
            <a:endParaRPr sz="1400" dirty="0">
              <a:solidFill>
                <a:schemeClr val="bg1"/>
              </a:solidFill>
              <a:latin typeface="Century Gothic" panose="020B0502020202020204" pitchFamily="34" charset="0"/>
            </a:endParaRPr>
          </a:p>
        </p:txBody>
      </p:sp>
      <p:sp>
        <p:nvSpPr>
          <p:cNvPr id="51" name="Google Shape;51;p8"/>
          <p:cNvSpPr txBox="1">
            <a:spLocks noGrp="1"/>
          </p:cNvSpPr>
          <p:nvPr>
            <p:ph type="sldNum" idx="12"/>
          </p:nvPr>
        </p:nvSpPr>
        <p:spPr>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GB"/>
              <a:t>4</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0">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0">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0">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0">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0">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9"/>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b="1" u="sng" dirty="0">
                <a:solidFill>
                  <a:schemeClr val="bg1"/>
                </a:solidFill>
                <a:latin typeface="Century Gothic" panose="020B0502020202020204" pitchFamily="34" charset="0"/>
              </a:rPr>
              <a:t>Specific arrangements for the check:</a:t>
            </a:r>
            <a:endParaRPr b="1" u="sng" dirty="0">
              <a:solidFill>
                <a:schemeClr val="bg1"/>
              </a:solidFill>
              <a:latin typeface="Century Gothic" panose="020B0502020202020204" pitchFamily="34" charset="0"/>
            </a:endParaRPr>
          </a:p>
        </p:txBody>
      </p:sp>
      <p:sp>
        <p:nvSpPr>
          <p:cNvPr id="57" name="Google Shape;57;p9"/>
          <p:cNvSpPr txBox="1">
            <a:spLocks noGrp="1"/>
          </p:cNvSpPr>
          <p:nvPr>
            <p:ph type="body" idx="1"/>
          </p:nvPr>
        </p:nvSpPr>
        <p:spPr>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r>
              <a:rPr lang="en-GB" sz="2000" dirty="0">
                <a:solidFill>
                  <a:schemeClr val="bg1"/>
                </a:solidFill>
                <a:latin typeface="Century Gothic" panose="020B0502020202020204" pitchFamily="34" charset="0"/>
              </a:rPr>
              <a:t>Some children will be eligible for specific arrangements:</a:t>
            </a:r>
            <a:endParaRPr sz="2000" dirty="0">
              <a:solidFill>
                <a:schemeClr val="bg1"/>
              </a:solidFill>
              <a:latin typeface="Century Gothic" panose="020B0502020202020204" pitchFamily="34" charset="0"/>
            </a:endParaRPr>
          </a:p>
          <a:p>
            <a:pPr marL="114300" lvl="0" indent="0" algn="l" rtl="0">
              <a:lnSpc>
                <a:spcPct val="115000"/>
              </a:lnSpc>
              <a:spcBef>
                <a:spcPts val="0"/>
              </a:spcBef>
              <a:spcAft>
                <a:spcPts val="0"/>
              </a:spcAft>
              <a:buSzPts val="1800"/>
              <a:buNone/>
            </a:pPr>
            <a:endParaRPr sz="2000" dirty="0">
              <a:solidFill>
                <a:schemeClr val="bg1"/>
              </a:solidFill>
              <a:latin typeface="Century Gothic" panose="020B0502020202020204" pitchFamily="34" charset="0"/>
            </a:endParaRPr>
          </a:p>
          <a:p>
            <a:pPr marL="457200" lvl="0" indent="-342900" algn="l" rtl="0">
              <a:lnSpc>
                <a:spcPct val="115000"/>
              </a:lnSpc>
              <a:spcBef>
                <a:spcPts val="0"/>
              </a:spcBef>
              <a:spcAft>
                <a:spcPts val="0"/>
              </a:spcAft>
              <a:buSzPts val="1800"/>
              <a:buFont typeface="Nunito"/>
              <a:buChar char="●"/>
            </a:pPr>
            <a:r>
              <a:rPr lang="en-GB" sz="2000" dirty="0">
                <a:solidFill>
                  <a:schemeClr val="bg1"/>
                </a:solidFill>
                <a:latin typeface="Century Gothic" panose="020B0502020202020204" pitchFamily="34" charset="0"/>
              </a:rPr>
              <a:t>Colour contrast;</a:t>
            </a:r>
            <a:endParaRPr sz="2000" dirty="0">
              <a:solidFill>
                <a:schemeClr val="bg1"/>
              </a:solidFill>
              <a:latin typeface="Century Gothic" panose="020B0502020202020204" pitchFamily="34" charset="0"/>
            </a:endParaRPr>
          </a:p>
          <a:p>
            <a:pPr marL="457200" lvl="0" indent="-342900" algn="l" rtl="0">
              <a:lnSpc>
                <a:spcPct val="115000"/>
              </a:lnSpc>
              <a:spcBef>
                <a:spcPts val="0"/>
              </a:spcBef>
              <a:spcAft>
                <a:spcPts val="0"/>
              </a:spcAft>
              <a:buSzPts val="1800"/>
              <a:buFont typeface="Nunito"/>
              <a:buChar char="●"/>
            </a:pPr>
            <a:r>
              <a:rPr lang="en-GB" sz="2000" dirty="0">
                <a:solidFill>
                  <a:schemeClr val="bg1"/>
                </a:solidFill>
                <a:latin typeface="Century Gothic" panose="020B0502020202020204" pitchFamily="34" charset="0"/>
              </a:rPr>
              <a:t>Font size adjustment;</a:t>
            </a:r>
            <a:endParaRPr sz="2000" dirty="0">
              <a:solidFill>
                <a:schemeClr val="bg1"/>
              </a:solidFill>
              <a:latin typeface="Century Gothic" panose="020B0502020202020204" pitchFamily="34" charset="0"/>
            </a:endParaRPr>
          </a:p>
          <a:p>
            <a:pPr marL="457200" lvl="0" indent="-342900" algn="l" rtl="0">
              <a:lnSpc>
                <a:spcPct val="115000"/>
              </a:lnSpc>
              <a:spcBef>
                <a:spcPts val="0"/>
              </a:spcBef>
              <a:spcAft>
                <a:spcPts val="0"/>
              </a:spcAft>
              <a:buSzPts val="1800"/>
              <a:buFont typeface="Nunito"/>
              <a:buChar char="●"/>
            </a:pPr>
            <a:r>
              <a:rPr lang="en-GB" sz="2000" dirty="0">
                <a:solidFill>
                  <a:schemeClr val="bg1"/>
                </a:solidFill>
                <a:latin typeface="Century Gothic" panose="020B0502020202020204" pitchFamily="34" charset="0"/>
              </a:rPr>
              <a:t>‘Next’ button (alternative to 3-second pause);</a:t>
            </a:r>
            <a:endParaRPr sz="2000" dirty="0">
              <a:solidFill>
                <a:schemeClr val="bg1"/>
              </a:solidFill>
              <a:latin typeface="Century Gothic" panose="020B0502020202020204" pitchFamily="34" charset="0"/>
            </a:endParaRPr>
          </a:p>
          <a:p>
            <a:pPr marL="457200" lvl="0" indent="-342900" algn="l" rtl="0">
              <a:lnSpc>
                <a:spcPct val="115000"/>
              </a:lnSpc>
              <a:spcBef>
                <a:spcPts val="0"/>
              </a:spcBef>
              <a:spcAft>
                <a:spcPts val="0"/>
              </a:spcAft>
              <a:buSzPts val="1800"/>
              <a:buFont typeface="Nunito"/>
              <a:buChar char="●"/>
            </a:pPr>
            <a:r>
              <a:rPr lang="en-GB" sz="2000" dirty="0">
                <a:solidFill>
                  <a:schemeClr val="bg1"/>
                </a:solidFill>
                <a:latin typeface="Century Gothic" panose="020B0502020202020204" pitchFamily="34" charset="0"/>
              </a:rPr>
              <a:t>Removing on-screen number pad;</a:t>
            </a:r>
            <a:endParaRPr sz="2000" dirty="0">
              <a:solidFill>
                <a:schemeClr val="bg1"/>
              </a:solidFill>
              <a:latin typeface="Century Gothic" panose="020B0502020202020204" pitchFamily="34" charset="0"/>
            </a:endParaRPr>
          </a:p>
          <a:p>
            <a:pPr marL="457200" lvl="0" indent="-342900" algn="l" rtl="0">
              <a:lnSpc>
                <a:spcPct val="115000"/>
              </a:lnSpc>
              <a:spcBef>
                <a:spcPts val="0"/>
              </a:spcBef>
              <a:spcAft>
                <a:spcPts val="0"/>
              </a:spcAft>
              <a:buSzPts val="1800"/>
              <a:buFont typeface="Nunito"/>
              <a:buChar char="●"/>
            </a:pPr>
            <a:r>
              <a:rPr lang="en-GB" sz="2000" dirty="0">
                <a:solidFill>
                  <a:schemeClr val="bg1"/>
                </a:solidFill>
                <a:latin typeface="Century Gothic" panose="020B0502020202020204" pitchFamily="34" charset="0"/>
              </a:rPr>
              <a:t>An adult to input answers;</a:t>
            </a:r>
            <a:endParaRPr sz="2000" dirty="0">
              <a:solidFill>
                <a:schemeClr val="bg1"/>
              </a:solidFill>
              <a:latin typeface="Century Gothic" panose="020B0502020202020204" pitchFamily="34" charset="0"/>
            </a:endParaRPr>
          </a:p>
          <a:p>
            <a:pPr marL="457200" lvl="0" indent="-342900" algn="l" rtl="0">
              <a:lnSpc>
                <a:spcPct val="115000"/>
              </a:lnSpc>
              <a:spcBef>
                <a:spcPts val="0"/>
              </a:spcBef>
              <a:spcAft>
                <a:spcPts val="0"/>
              </a:spcAft>
              <a:buSzPts val="1800"/>
              <a:buFont typeface="Nunito"/>
              <a:buChar char="●"/>
            </a:pPr>
            <a:r>
              <a:rPr lang="en-GB" sz="2000" dirty="0">
                <a:solidFill>
                  <a:schemeClr val="bg1"/>
                </a:solidFill>
                <a:latin typeface="Century Gothic" panose="020B0502020202020204" pitchFamily="34" charset="0"/>
              </a:rPr>
              <a:t>Audio version;</a:t>
            </a:r>
            <a:endParaRPr sz="2000" dirty="0">
              <a:solidFill>
                <a:schemeClr val="bg1"/>
              </a:solidFill>
              <a:latin typeface="Century Gothic" panose="020B0502020202020204" pitchFamily="34" charset="0"/>
            </a:endParaRPr>
          </a:p>
          <a:p>
            <a:pPr marL="457200" lvl="0" indent="-342900" algn="l" rtl="0">
              <a:lnSpc>
                <a:spcPct val="115000"/>
              </a:lnSpc>
              <a:spcBef>
                <a:spcPts val="0"/>
              </a:spcBef>
              <a:spcAft>
                <a:spcPts val="0"/>
              </a:spcAft>
              <a:buSzPts val="1800"/>
              <a:buFont typeface="Nunito"/>
              <a:buChar char="●"/>
            </a:pPr>
            <a:r>
              <a:rPr lang="en-GB" sz="2000" dirty="0">
                <a:solidFill>
                  <a:schemeClr val="bg1"/>
                </a:solidFill>
                <a:latin typeface="Century Gothic" panose="020B0502020202020204" pitchFamily="34" charset="0"/>
              </a:rPr>
              <a:t>Audible time alert.</a:t>
            </a:r>
            <a:endParaRPr sz="2000" dirty="0">
              <a:solidFill>
                <a:schemeClr val="bg1"/>
              </a:solidFill>
              <a:latin typeface="Century Gothic" panose="020B0502020202020204" pitchFamily="34" charset="0"/>
            </a:endParaRPr>
          </a:p>
          <a:p>
            <a:pPr marL="457200" lvl="0" indent="-228600" algn="l" rtl="0">
              <a:lnSpc>
                <a:spcPct val="115000"/>
              </a:lnSpc>
              <a:spcBef>
                <a:spcPts val="0"/>
              </a:spcBef>
              <a:spcAft>
                <a:spcPts val="0"/>
              </a:spcAft>
              <a:buSzPts val="1800"/>
              <a:buFont typeface="Nunito"/>
              <a:buNone/>
            </a:pPr>
            <a:endParaRPr dirty="0"/>
          </a:p>
        </p:txBody>
      </p:sp>
      <p:sp>
        <p:nvSpPr>
          <p:cNvPr id="58" name="Google Shape;58;p9"/>
          <p:cNvSpPr txBox="1">
            <a:spLocks noGrp="1"/>
          </p:cNvSpPr>
          <p:nvPr>
            <p:ph type="sldNum" idx="12"/>
          </p:nvPr>
        </p:nvSpPr>
        <p:spPr>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GB"/>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0"/>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b="1" u="sng" dirty="0">
                <a:solidFill>
                  <a:schemeClr val="bg1"/>
                </a:solidFill>
                <a:latin typeface="Century Gothic" panose="020B0502020202020204" pitchFamily="34" charset="0"/>
              </a:rPr>
              <a:t>The check questions:</a:t>
            </a:r>
            <a:endParaRPr b="1" u="sng" dirty="0">
              <a:solidFill>
                <a:schemeClr val="bg1"/>
              </a:solidFill>
              <a:latin typeface="Century Gothic" panose="020B0502020202020204" pitchFamily="34" charset="0"/>
            </a:endParaRPr>
          </a:p>
        </p:txBody>
      </p:sp>
      <p:sp>
        <p:nvSpPr>
          <p:cNvPr id="64" name="Google Shape;64;p10"/>
          <p:cNvSpPr txBox="1">
            <a:spLocks noGrp="1"/>
          </p:cNvSpPr>
          <p:nvPr>
            <p:ph type="body" idx="1"/>
          </p:nvPr>
        </p:nvSpPr>
        <p:spPr>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SzPts val="1800"/>
              <a:buFont typeface="Nunito"/>
              <a:buChar char="●"/>
            </a:pPr>
            <a:r>
              <a:rPr lang="en-GB" dirty="0">
                <a:solidFill>
                  <a:schemeClr val="bg1"/>
                </a:solidFill>
                <a:latin typeface="Century Gothic" panose="020B0502020202020204" pitchFamily="34" charset="0"/>
              </a:rPr>
              <a:t>Each child will be randomly assigned a set of questions</a:t>
            </a:r>
            <a:endParaRPr dirty="0">
              <a:solidFill>
                <a:schemeClr val="bg1"/>
              </a:solidFill>
              <a:latin typeface="Century Gothic" panose="020B0502020202020204" pitchFamily="34" charset="0"/>
            </a:endParaRPr>
          </a:p>
          <a:p>
            <a:pPr marL="457200" lvl="0" indent="-228600" algn="l" rtl="0">
              <a:lnSpc>
                <a:spcPct val="115000"/>
              </a:lnSpc>
              <a:spcBef>
                <a:spcPts val="0"/>
              </a:spcBef>
              <a:spcAft>
                <a:spcPts val="0"/>
              </a:spcAft>
              <a:buSzPts val="1800"/>
              <a:buFont typeface="Nunito"/>
              <a:buNone/>
            </a:pPr>
            <a:endParaRPr dirty="0">
              <a:solidFill>
                <a:schemeClr val="bg1"/>
              </a:solidFill>
              <a:latin typeface="Century Gothic" panose="020B0502020202020204" pitchFamily="34" charset="0"/>
            </a:endParaRPr>
          </a:p>
          <a:p>
            <a:pPr marL="457200" lvl="0" indent="-342900" algn="l" rtl="0">
              <a:lnSpc>
                <a:spcPct val="115000"/>
              </a:lnSpc>
              <a:spcBef>
                <a:spcPts val="0"/>
              </a:spcBef>
              <a:spcAft>
                <a:spcPts val="0"/>
              </a:spcAft>
              <a:buSzPts val="1800"/>
              <a:buFont typeface="Nunito"/>
              <a:buChar char="●"/>
            </a:pPr>
            <a:r>
              <a:rPr lang="en-GB" dirty="0">
                <a:solidFill>
                  <a:schemeClr val="bg1"/>
                </a:solidFill>
                <a:latin typeface="Century Gothic" panose="020B0502020202020204" pitchFamily="34" charset="0"/>
              </a:rPr>
              <a:t>There will only be multiplication questions in the check, not division facts. </a:t>
            </a:r>
            <a:endParaRPr dirty="0">
              <a:solidFill>
                <a:schemeClr val="bg1"/>
              </a:solidFill>
              <a:latin typeface="Century Gothic" panose="020B0502020202020204" pitchFamily="34" charset="0"/>
            </a:endParaRPr>
          </a:p>
          <a:p>
            <a:pPr marL="457200" lvl="0" indent="-228600" algn="l" rtl="0">
              <a:lnSpc>
                <a:spcPct val="115000"/>
              </a:lnSpc>
              <a:spcBef>
                <a:spcPts val="0"/>
              </a:spcBef>
              <a:spcAft>
                <a:spcPts val="0"/>
              </a:spcAft>
              <a:buSzPts val="1800"/>
              <a:buFont typeface="Nunito"/>
              <a:buNone/>
            </a:pPr>
            <a:endParaRPr dirty="0">
              <a:solidFill>
                <a:schemeClr val="bg1"/>
              </a:solidFill>
              <a:latin typeface="Century Gothic" panose="020B0502020202020204" pitchFamily="34" charset="0"/>
            </a:endParaRPr>
          </a:p>
          <a:p>
            <a:pPr marL="457200" lvl="0" indent="-342900" algn="l" rtl="0">
              <a:lnSpc>
                <a:spcPct val="115000"/>
              </a:lnSpc>
              <a:spcBef>
                <a:spcPts val="0"/>
              </a:spcBef>
              <a:spcAft>
                <a:spcPts val="0"/>
              </a:spcAft>
              <a:buSzPts val="1800"/>
              <a:buFont typeface="Nunito"/>
              <a:buChar char="●"/>
            </a:pPr>
            <a:r>
              <a:rPr lang="en-GB" dirty="0">
                <a:solidFill>
                  <a:schemeClr val="bg1"/>
                </a:solidFill>
                <a:latin typeface="Century Gothic" panose="020B0502020202020204" pitchFamily="34" charset="0"/>
              </a:rPr>
              <a:t>The 6, 7, 8, 9 and 12 times tables are more likely to be asked, as these are the hardest for most children to learn. It’s a good idea to focus on these tricky times tables with your child at home.</a:t>
            </a:r>
            <a:endParaRPr dirty="0">
              <a:solidFill>
                <a:schemeClr val="bg1"/>
              </a:solidFill>
              <a:latin typeface="Century Gothic" panose="020B0502020202020204" pitchFamily="34" charset="0"/>
            </a:endParaRPr>
          </a:p>
          <a:p>
            <a:pPr marL="457200" lvl="0" indent="-228600" algn="l" rtl="0">
              <a:lnSpc>
                <a:spcPct val="115000"/>
              </a:lnSpc>
              <a:spcBef>
                <a:spcPts val="0"/>
              </a:spcBef>
              <a:spcAft>
                <a:spcPts val="0"/>
              </a:spcAft>
              <a:buSzPts val="1800"/>
              <a:buFont typeface="Nunito"/>
              <a:buNone/>
            </a:pPr>
            <a:endParaRPr dirty="0">
              <a:solidFill>
                <a:schemeClr val="bg1"/>
              </a:solidFill>
              <a:latin typeface="Century Gothic" panose="020B0502020202020204" pitchFamily="34" charset="0"/>
            </a:endParaRPr>
          </a:p>
          <a:p>
            <a:pPr marL="457200" lvl="0" indent="-342900" algn="l" rtl="0">
              <a:lnSpc>
                <a:spcPct val="115000"/>
              </a:lnSpc>
              <a:spcBef>
                <a:spcPts val="0"/>
              </a:spcBef>
              <a:spcAft>
                <a:spcPts val="0"/>
              </a:spcAft>
              <a:buSzPts val="1800"/>
              <a:buFont typeface="Nunito"/>
              <a:buChar char="●"/>
            </a:pPr>
            <a:r>
              <a:rPr lang="en-GB" dirty="0">
                <a:solidFill>
                  <a:schemeClr val="bg1"/>
                </a:solidFill>
                <a:latin typeface="Century Gothic" panose="020B0502020202020204" pitchFamily="34" charset="0"/>
              </a:rPr>
              <a:t>Reversal of questions (e.g. 8 x 6 and 6 x 8) will not be asked in the same check. </a:t>
            </a:r>
            <a:endParaRPr dirty="0">
              <a:solidFill>
                <a:schemeClr val="bg1"/>
              </a:solidFill>
              <a:latin typeface="Century Gothic" panose="020B0502020202020204" pitchFamily="34" charset="0"/>
            </a:endParaRPr>
          </a:p>
          <a:p>
            <a:pPr marL="457200" lvl="0" indent="-228600" algn="l" rtl="0">
              <a:lnSpc>
                <a:spcPct val="115000"/>
              </a:lnSpc>
              <a:spcBef>
                <a:spcPts val="0"/>
              </a:spcBef>
              <a:spcAft>
                <a:spcPts val="0"/>
              </a:spcAft>
              <a:buSzPts val="1800"/>
              <a:buFont typeface="Nunito"/>
              <a:buNone/>
            </a:pPr>
            <a:endParaRPr dirty="0">
              <a:solidFill>
                <a:schemeClr val="bg1"/>
              </a:solidFill>
              <a:latin typeface="Century Gothic" panose="020B0502020202020204" pitchFamily="34" charset="0"/>
            </a:endParaRPr>
          </a:p>
          <a:p>
            <a:pPr marL="457200" lvl="0" indent="-342900" algn="l" rtl="0">
              <a:lnSpc>
                <a:spcPct val="115000"/>
              </a:lnSpc>
              <a:spcBef>
                <a:spcPts val="0"/>
              </a:spcBef>
              <a:spcAft>
                <a:spcPts val="0"/>
              </a:spcAft>
              <a:buSzPts val="1800"/>
              <a:buFont typeface="Nunito"/>
              <a:buChar char="●"/>
            </a:pPr>
            <a:r>
              <a:rPr lang="en-GB" dirty="0">
                <a:solidFill>
                  <a:schemeClr val="bg1"/>
                </a:solidFill>
                <a:latin typeface="Century Gothic" panose="020B0502020202020204" pitchFamily="34" charset="0"/>
              </a:rPr>
              <a:t>Children will not see their individual results when they complete the check.</a:t>
            </a:r>
            <a:endParaRPr dirty="0">
              <a:solidFill>
                <a:schemeClr val="bg1"/>
              </a:solidFill>
              <a:latin typeface="Century Gothic" panose="020B0502020202020204" pitchFamily="34" charset="0"/>
            </a:endParaRPr>
          </a:p>
        </p:txBody>
      </p:sp>
      <p:sp>
        <p:nvSpPr>
          <p:cNvPr id="65" name="Google Shape;65;p10"/>
          <p:cNvSpPr txBox="1">
            <a:spLocks noGrp="1"/>
          </p:cNvSpPr>
          <p:nvPr>
            <p:ph type="sldNum" idx="12"/>
          </p:nvPr>
        </p:nvSpPr>
        <p:spPr>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GB"/>
              <a:t>6</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1"/>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b="1" u="sng" dirty="0">
                <a:solidFill>
                  <a:schemeClr val="bg1"/>
                </a:solidFill>
                <a:latin typeface="Century Gothic" panose="020B0502020202020204" pitchFamily="34" charset="0"/>
              </a:rPr>
              <a:t>How best to prepare your child for the check:</a:t>
            </a:r>
            <a:endParaRPr b="1" u="sng" dirty="0">
              <a:solidFill>
                <a:schemeClr val="bg1"/>
              </a:solidFill>
              <a:latin typeface="Century Gothic" panose="020B0502020202020204" pitchFamily="34" charset="0"/>
            </a:endParaRPr>
          </a:p>
        </p:txBody>
      </p:sp>
      <p:sp>
        <p:nvSpPr>
          <p:cNvPr id="71" name="Google Shape;71;p11"/>
          <p:cNvSpPr txBox="1">
            <a:spLocks noGrp="1"/>
          </p:cNvSpPr>
          <p:nvPr>
            <p:ph type="body" idx="1"/>
          </p:nvPr>
        </p:nvSpPr>
        <p:spPr>
          <a:xfrm>
            <a:off x="311700" y="739302"/>
            <a:ext cx="8520600" cy="4317515"/>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SzPts val="1800"/>
              <a:buFont typeface="Nunito"/>
              <a:buChar char="●"/>
            </a:pPr>
            <a:r>
              <a:rPr lang="en-GB" dirty="0">
                <a:solidFill>
                  <a:schemeClr val="bg1"/>
                </a:solidFill>
                <a:latin typeface="Century Gothic" panose="020B0502020202020204" pitchFamily="34" charset="0"/>
              </a:rPr>
              <a:t>Remind them that the check should last no more than 5 minutes.</a:t>
            </a:r>
            <a:endParaRPr dirty="0">
              <a:solidFill>
                <a:schemeClr val="bg1"/>
              </a:solidFill>
              <a:latin typeface="Century Gothic" panose="020B0502020202020204" pitchFamily="34" charset="0"/>
            </a:endParaRPr>
          </a:p>
          <a:p>
            <a:pPr marL="457200" lvl="0" indent="-228600" algn="l" rtl="0">
              <a:lnSpc>
                <a:spcPct val="115000"/>
              </a:lnSpc>
              <a:spcBef>
                <a:spcPts val="0"/>
              </a:spcBef>
              <a:spcAft>
                <a:spcPts val="0"/>
              </a:spcAft>
              <a:buSzPts val="1800"/>
              <a:buFont typeface="Nunito"/>
              <a:buNone/>
            </a:pPr>
            <a:endParaRPr dirty="0">
              <a:solidFill>
                <a:schemeClr val="bg1"/>
              </a:solidFill>
              <a:latin typeface="Century Gothic" panose="020B0502020202020204" pitchFamily="34" charset="0"/>
            </a:endParaRPr>
          </a:p>
          <a:p>
            <a:pPr marL="457200" lvl="0" indent="-342900" algn="l" rtl="0">
              <a:lnSpc>
                <a:spcPct val="115000"/>
              </a:lnSpc>
              <a:spcBef>
                <a:spcPts val="0"/>
              </a:spcBef>
              <a:spcAft>
                <a:spcPts val="0"/>
              </a:spcAft>
              <a:buSzPts val="1800"/>
              <a:buFont typeface="Nunito"/>
              <a:buChar char="●"/>
            </a:pPr>
            <a:r>
              <a:rPr lang="en-GB" dirty="0">
                <a:solidFill>
                  <a:schemeClr val="bg1"/>
                </a:solidFill>
                <a:latin typeface="Century Gothic" panose="020B0502020202020204" pitchFamily="34" charset="0"/>
              </a:rPr>
              <a:t>If you want to go over times tables, make them fun.</a:t>
            </a:r>
            <a:endParaRPr dirty="0">
              <a:solidFill>
                <a:schemeClr val="bg1"/>
              </a:solidFill>
              <a:latin typeface="Century Gothic" panose="020B0502020202020204" pitchFamily="34" charset="0"/>
            </a:endParaRPr>
          </a:p>
          <a:p>
            <a:pPr marL="457200" lvl="0" indent="-228600" algn="l" rtl="0">
              <a:lnSpc>
                <a:spcPct val="115000"/>
              </a:lnSpc>
              <a:spcBef>
                <a:spcPts val="0"/>
              </a:spcBef>
              <a:spcAft>
                <a:spcPts val="0"/>
              </a:spcAft>
              <a:buSzPts val="1800"/>
              <a:buFont typeface="Nunito"/>
              <a:buNone/>
            </a:pPr>
            <a:endParaRPr dirty="0">
              <a:solidFill>
                <a:schemeClr val="bg1"/>
              </a:solidFill>
              <a:latin typeface="Century Gothic" panose="020B0502020202020204" pitchFamily="34" charset="0"/>
            </a:endParaRPr>
          </a:p>
          <a:p>
            <a:pPr marL="457200" marR="0" lvl="0" indent="-342900" algn="l" rtl="0">
              <a:lnSpc>
                <a:spcPct val="115000"/>
              </a:lnSpc>
              <a:spcBef>
                <a:spcPts val="0"/>
              </a:spcBef>
              <a:spcAft>
                <a:spcPts val="0"/>
              </a:spcAft>
              <a:buClr>
                <a:srgbClr val="595959"/>
              </a:buClr>
              <a:buSzPts val="1800"/>
              <a:buFont typeface="Nunito"/>
              <a:buChar char="●"/>
            </a:pPr>
            <a:r>
              <a:rPr lang="en-GB" sz="1600" b="0" i="0" u="none" strike="noStrike" cap="none" dirty="0">
                <a:solidFill>
                  <a:schemeClr val="bg1"/>
                </a:solidFill>
                <a:latin typeface="Century Gothic" panose="020B0502020202020204" pitchFamily="34" charset="0"/>
                <a:sym typeface="Arial"/>
              </a:rPr>
              <a:t>If you have any concerns, talk to your child’s teacher. </a:t>
            </a:r>
            <a:endParaRPr dirty="0">
              <a:solidFill>
                <a:schemeClr val="bg1"/>
              </a:solidFill>
              <a:latin typeface="Century Gothic" panose="020B0502020202020204" pitchFamily="34" charset="0"/>
            </a:endParaRPr>
          </a:p>
          <a:p>
            <a:pPr marL="457200" marR="0" lvl="0" indent="-228600" algn="l" rtl="0">
              <a:lnSpc>
                <a:spcPct val="115000"/>
              </a:lnSpc>
              <a:spcBef>
                <a:spcPts val="0"/>
              </a:spcBef>
              <a:spcAft>
                <a:spcPts val="0"/>
              </a:spcAft>
              <a:buClr>
                <a:srgbClr val="595959"/>
              </a:buClr>
              <a:buSzPts val="1800"/>
              <a:buFont typeface="Nunito"/>
              <a:buNone/>
            </a:pPr>
            <a:endParaRPr b="0" i="0" u="none" strike="noStrike" cap="none" dirty="0">
              <a:solidFill>
                <a:schemeClr val="bg1"/>
              </a:solidFill>
              <a:latin typeface="Century Gothic" panose="020B0502020202020204" pitchFamily="34" charset="0"/>
              <a:sym typeface="Arial"/>
            </a:endParaRPr>
          </a:p>
          <a:p>
            <a:pPr marL="457200" marR="0" lvl="0" indent="-342900" algn="l" rtl="0">
              <a:lnSpc>
                <a:spcPct val="115000"/>
              </a:lnSpc>
              <a:spcBef>
                <a:spcPts val="0"/>
              </a:spcBef>
              <a:spcAft>
                <a:spcPts val="0"/>
              </a:spcAft>
              <a:buClr>
                <a:srgbClr val="595959"/>
              </a:buClr>
              <a:buSzPts val="1800"/>
              <a:buFont typeface="Nunito"/>
              <a:buChar char="●"/>
            </a:pPr>
            <a:r>
              <a:rPr lang="en-GB" dirty="0">
                <a:solidFill>
                  <a:schemeClr val="bg1"/>
                </a:solidFill>
                <a:latin typeface="Century Gothic" panose="020B0502020202020204" pitchFamily="34" charset="0"/>
                <a:sym typeface="Arial"/>
              </a:rPr>
              <a:t>If your child has any concerns, encourage them to talk to a trusted adult (for example, yourself, their teacher).</a:t>
            </a:r>
            <a:endParaRPr dirty="0">
              <a:solidFill>
                <a:schemeClr val="bg1"/>
              </a:solidFill>
              <a:latin typeface="Century Gothic" panose="020B0502020202020204" pitchFamily="34" charset="0"/>
            </a:endParaRPr>
          </a:p>
          <a:p>
            <a:pPr marL="457200" marR="0" lvl="0" indent="-228600" algn="l" rtl="0">
              <a:lnSpc>
                <a:spcPct val="115000"/>
              </a:lnSpc>
              <a:spcBef>
                <a:spcPts val="0"/>
              </a:spcBef>
              <a:spcAft>
                <a:spcPts val="0"/>
              </a:spcAft>
              <a:buClr>
                <a:srgbClr val="595959"/>
              </a:buClr>
              <a:buSzPts val="1800"/>
              <a:buFont typeface="Nunito"/>
              <a:buNone/>
            </a:pPr>
            <a:endParaRPr dirty="0">
              <a:solidFill>
                <a:schemeClr val="bg1"/>
              </a:solidFill>
              <a:latin typeface="Century Gothic" panose="020B0502020202020204" pitchFamily="34" charset="0"/>
              <a:sym typeface="Arial"/>
            </a:endParaRPr>
          </a:p>
          <a:p>
            <a:pPr marL="457200" marR="0" lvl="0" indent="-342900" algn="l" rtl="0">
              <a:lnSpc>
                <a:spcPct val="115000"/>
              </a:lnSpc>
              <a:spcBef>
                <a:spcPts val="0"/>
              </a:spcBef>
              <a:spcAft>
                <a:spcPts val="0"/>
              </a:spcAft>
              <a:buClr>
                <a:srgbClr val="595959"/>
              </a:buClr>
              <a:buSzPts val="1800"/>
              <a:buFont typeface="Nunito"/>
              <a:buChar char="●"/>
            </a:pPr>
            <a:r>
              <a:rPr lang="en-GB" sz="1600" b="0" i="0" u="none" strike="noStrike" cap="none" dirty="0">
                <a:solidFill>
                  <a:schemeClr val="bg1"/>
                </a:solidFill>
                <a:latin typeface="Century Gothic" panose="020B0502020202020204" pitchFamily="34" charset="0"/>
                <a:sym typeface="Arial"/>
              </a:rPr>
              <a:t>If you’re looking to support your child further with maths at home, there are lots of good websites with free resources. </a:t>
            </a:r>
            <a:endParaRPr dirty="0">
              <a:solidFill>
                <a:schemeClr val="bg1"/>
              </a:solidFill>
              <a:latin typeface="Century Gothic" panose="020B0502020202020204" pitchFamily="34" charset="0"/>
            </a:endParaRPr>
          </a:p>
        </p:txBody>
      </p:sp>
      <p:sp>
        <p:nvSpPr>
          <p:cNvPr id="72" name="Google Shape;72;p11"/>
          <p:cNvSpPr txBox="1">
            <a:spLocks noGrp="1"/>
          </p:cNvSpPr>
          <p:nvPr>
            <p:ph type="sldNum" idx="12"/>
          </p:nvPr>
        </p:nvSpPr>
        <p:spPr>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GB"/>
              <a:t>7</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1">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2"/>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b="1" u="sng" dirty="0">
                <a:solidFill>
                  <a:schemeClr val="bg1"/>
                </a:solidFill>
                <a:latin typeface="Century Gothic" panose="020B0502020202020204" pitchFamily="34" charset="0"/>
              </a:rPr>
              <a:t>Games to try:</a:t>
            </a:r>
            <a:endParaRPr b="1" u="sng" dirty="0">
              <a:solidFill>
                <a:schemeClr val="bg1"/>
              </a:solidFill>
              <a:latin typeface="Century Gothic" panose="020B0502020202020204" pitchFamily="34" charset="0"/>
            </a:endParaRPr>
          </a:p>
        </p:txBody>
      </p:sp>
      <p:sp>
        <p:nvSpPr>
          <p:cNvPr id="78" name="Google Shape;78;p12"/>
          <p:cNvSpPr txBox="1">
            <a:spLocks noGrp="1"/>
          </p:cNvSpPr>
          <p:nvPr>
            <p:ph type="body" idx="1"/>
          </p:nvPr>
        </p:nvSpPr>
        <p:spPr>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Clr>
                <a:schemeClr val="dk1"/>
              </a:buClr>
              <a:buSzPts val="1100"/>
              <a:buFont typeface="Arial"/>
              <a:buNone/>
            </a:pPr>
            <a:endParaRPr sz="1100" dirty="0">
              <a:solidFill>
                <a:srgbClr val="C00000"/>
              </a:solidFill>
            </a:endParaRPr>
          </a:p>
          <a:p>
            <a:pPr marL="457200" lvl="0" indent="-355600" algn="l" rtl="0">
              <a:lnSpc>
                <a:spcPct val="100000"/>
              </a:lnSpc>
              <a:spcBef>
                <a:spcPts val="0"/>
              </a:spcBef>
              <a:spcAft>
                <a:spcPts val="0"/>
              </a:spcAft>
              <a:buClr>
                <a:schemeClr val="dk1"/>
              </a:buClr>
              <a:buSzPts val="2000"/>
              <a:buFont typeface="Arial"/>
              <a:buChar char="●"/>
            </a:pPr>
            <a:r>
              <a:rPr lang="en-GB" dirty="0">
                <a:solidFill>
                  <a:schemeClr val="bg1"/>
                </a:solidFill>
                <a:latin typeface="Century Gothic" panose="020B0502020202020204" pitchFamily="34" charset="0"/>
              </a:rPr>
              <a:t>Climb the stairs counting in multiples</a:t>
            </a:r>
            <a:endParaRPr dirty="0">
              <a:solidFill>
                <a:schemeClr val="bg1"/>
              </a:solidFill>
              <a:latin typeface="Century Gothic" panose="020B0502020202020204" pitchFamily="34" charset="0"/>
            </a:endParaRPr>
          </a:p>
          <a:p>
            <a:pPr marL="457200" lvl="0" indent="-355600" algn="l" rtl="0">
              <a:lnSpc>
                <a:spcPct val="100000"/>
              </a:lnSpc>
              <a:spcBef>
                <a:spcPts val="0"/>
              </a:spcBef>
              <a:spcAft>
                <a:spcPts val="0"/>
              </a:spcAft>
              <a:buClr>
                <a:schemeClr val="dk1"/>
              </a:buClr>
              <a:buSzPts val="2000"/>
              <a:buFont typeface="Arial"/>
              <a:buChar char="●"/>
            </a:pPr>
            <a:r>
              <a:rPr lang="en-GB" dirty="0">
                <a:solidFill>
                  <a:schemeClr val="bg1"/>
                </a:solidFill>
                <a:latin typeface="Century Gothic" panose="020B0502020202020204" pitchFamily="34" charset="0"/>
              </a:rPr>
              <a:t>Play time tables games verbally.</a:t>
            </a:r>
            <a:endParaRPr dirty="0">
              <a:solidFill>
                <a:schemeClr val="bg1"/>
              </a:solidFill>
              <a:latin typeface="Century Gothic" panose="020B0502020202020204" pitchFamily="34" charset="0"/>
            </a:endParaRPr>
          </a:p>
          <a:p>
            <a:pPr marL="457200" lvl="0" indent="-355600" algn="l" rtl="0">
              <a:lnSpc>
                <a:spcPct val="100000"/>
              </a:lnSpc>
              <a:spcBef>
                <a:spcPts val="0"/>
              </a:spcBef>
              <a:spcAft>
                <a:spcPts val="0"/>
              </a:spcAft>
              <a:buClr>
                <a:schemeClr val="dk1"/>
              </a:buClr>
              <a:buSzPts val="2000"/>
              <a:buFont typeface="Arial"/>
              <a:buChar char="●"/>
            </a:pPr>
            <a:r>
              <a:rPr lang="en-GB" dirty="0">
                <a:solidFill>
                  <a:schemeClr val="bg1"/>
                </a:solidFill>
                <a:latin typeface="Century Gothic" panose="020B0502020202020204" pitchFamily="34" charset="0"/>
              </a:rPr>
              <a:t>Listen and sing along to times tables songs.</a:t>
            </a:r>
            <a:endParaRPr dirty="0">
              <a:solidFill>
                <a:schemeClr val="bg1"/>
              </a:solidFill>
              <a:latin typeface="Century Gothic" panose="020B0502020202020204" pitchFamily="34" charset="0"/>
            </a:endParaRPr>
          </a:p>
          <a:p>
            <a:pPr marL="457200" lvl="0" indent="-355600" algn="l" rtl="0">
              <a:lnSpc>
                <a:spcPct val="100000"/>
              </a:lnSpc>
              <a:spcBef>
                <a:spcPts val="0"/>
              </a:spcBef>
              <a:spcAft>
                <a:spcPts val="0"/>
              </a:spcAft>
              <a:buClr>
                <a:schemeClr val="dk1"/>
              </a:buClr>
              <a:buSzPts val="2000"/>
              <a:buFont typeface="Arial"/>
              <a:buChar char="●"/>
            </a:pPr>
            <a:r>
              <a:rPr lang="en-GB" dirty="0">
                <a:solidFill>
                  <a:schemeClr val="bg1"/>
                </a:solidFill>
                <a:latin typeface="Century Gothic" panose="020B0502020202020204" pitchFamily="34" charset="0"/>
              </a:rPr>
              <a:t>Take it in turns to say times tables in funny voices. </a:t>
            </a:r>
            <a:endParaRPr dirty="0">
              <a:solidFill>
                <a:schemeClr val="bg1"/>
              </a:solidFill>
              <a:latin typeface="Century Gothic" panose="020B0502020202020204" pitchFamily="34" charset="0"/>
            </a:endParaRPr>
          </a:p>
          <a:p>
            <a:pPr marL="457200" lvl="0" indent="0" algn="l" rtl="0">
              <a:lnSpc>
                <a:spcPct val="100000"/>
              </a:lnSpc>
              <a:spcBef>
                <a:spcPts val="0"/>
              </a:spcBef>
              <a:spcAft>
                <a:spcPts val="0"/>
              </a:spcAft>
              <a:buSzPts val="1800"/>
              <a:buNone/>
            </a:pPr>
            <a:endParaRPr dirty="0">
              <a:solidFill>
                <a:schemeClr val="bg1"/>
              </a:solidFill>
              <a:latin typeface="Century Gothic" panose="020B0502020202020204" pitchFamily="34" charset="0"/>
            </a:endParaRPr>
          </a:p>
          <a:p>
            <a:pPr marL="457200" lvl="0" indent="-355600" algn="l" rtl="0">
              <a:lnSpc>
                <a:spcPct val="100000"/>
              </a:lnSpc>
              <a:spcBef>
                <a:spcPts val="0"/>
              </a:spcBef>
              <a:spcAft>
                <a:spcPts val="0"/>
              </a:spcAft>
              <a:buClr>
                <a:schemeClr val="dk1"/>
              </a:buClr>
              <a:buSzPts val="2000"/>
              <a:buFont typeface="Arial"/>
              <a:buChar char="●"/>
            </a:pPr>
            <a:r>
              <a:rPr lang="en-GB" dirty="0">
                <a:solidFill>
                  <a:schemeClr val="bg1"/>
                </a:solidFill>
                <a:latin typeface="Century Gothic" panose="020B0502020202020204" pitchFamily="34" charset="0"/>
              </a:rPr>
              <a:t>Play maths games online: </a:t>
            </a:r>
            <a:endParaRPr dirty="0">
              <a:solidFill>
                <a:schemeClr val="bg1"/>
              </a:solidFill>
              <a:latin typeface="Century Gothic" panose="020B0502020202020204" pitchFamily="34" charset="0"/>
            </a:endParaRPr>
          </a:p>
          <a:p>
            <a:pPr marL="457200" lvl="0" indent="0" algn="l" rtl="0">
              <a:lnSpc>
                <a:spcPct val="100000"/>
              </a:lnSpc>
              <a:spcBef>
                <a:spcPts val="0"/>
              </a:spcBef>
              <a:spcAft>
                <a:spcPts val="0"/>
              </a:spcAft>
              <a:buSzPts val="1800"/>
              <a:buNone/>
            </a:pPr>
            <a:r>
              <a:rPr lang="en-GB" b="1" dirty="0">
                <a:solidFill>
                  <a:schemeClr val="bg1"/>
                </a:solidFill>
                <a:highlight>
                  <a:srgbClr val="FFFFFF"/>
                </a:highlight>
                <a:latin typeface="Century Gothic" panose="020B0502020202020204" pitchFamily="34" charset="0"/>
                <a:ea typeface="Calibri"/>
                <a:cs typeface="Calibri"/>
                <a:sym typeface="Calibri"/>
              </a:rPr>
              <a:t>Hit the Button</a:t>
            </a:r>
            <a:r>
              <a:rPr lang="en-GB" dirty="0">
                <a:solidFill>
                  <a:schemeClr val="bg1"/>
                </a:solidFill>
                <a:highlight>
                  <a:srgbClr val="FFFFFF"/>
                </a:highlight>
                <a:latin typeface="Century Gothic" panose="020B0502020202020204" pitchFamily="34" charset="0"/>
                <a:ea typeface="Calibri"/>
                <a:cs typeface="Calibri"/>
                <a:sym typeface="Calibri"/>
              </a:rPr>
              <a:t>- </a:t>
            </a:r>
            <a:r>
              <a:rPr lang="en-GB" u="sng" dirty="0">
                <a:solidFill>
                  <a:schemeClr val="bg1"/>
                </a:solidFill>
                <a:highlight>
                  <a:srgbClr val="FFFFFF"/>
                </a:highlight>
                <a:latin typeface="Century Gothic" panose="020B0502020202020204" pitchFamily="34" charset="0"/>
                <a:ea typeface="Calibri"/>
                <a:cs typeface="Calibri"/>
                <a:sym typeface="Calibri"/>
              </a:rPr>
              <a:t>https://www.topmarks.co.uk/maths-games/hit-the-button</a:t>
            </a:r>
            <a:r>
              <a:rPr lang="en-GB" dirty="0">
                <a:solidFill>
                  <a:schemeClr val="bg1"/>
                </a:solidFill>
                <a:highlight>
                  <a:srgbClr val="FFFFFF"/>
                </a:highlight>
                <a:latin typeface="Century Gothic" panose="020B0502020202020204" pitchFamily="34" charset="0"/>
                <a:ea typeface="Calibri"/>
                <a:cs typeface="Calibri"/>
                <a:sym typeface="Calibri"/>
              </a:rPr>
              <a:t>  </a:t>
            </a:r>
            <a:endParaRPr dirty="0">
              <a:solidFill>
                <a:schemeClr val="bg1"/>
              </a:solidFill>
              <a:highlight>
                <a:srgbClr val="FFFFFF"/>
              </a:highlight>
              <a:latin typeface="Century Gothic" panose="020B0502020202020204" pitchFamily="34" charset="0"/>
              <a:ea typeface="Calibri"/>
              <a:cs typeface="Calibri"/>
              <a:sym typeface="Calibri"/>
            </a:endParaRPr>
          </a:p>
          <a:p>
            <a:pPr marL="457200" lvl="0" indent="0" algn="l" rtl="0">
              <a:lnSpc>
                <a:spcPct val="100000"/>
              </a:lnSpc>
              <a:spcBef>
                <a:spcPts val="0"/>
              </a:spcBef>
              <a:spcAft>
                <a:spcPts val="0"/>
              </a:spcAft>
              <a:buSzPts val="1800"/>
              <a:buNone/>
            </a:pPr>
            <a:r>
              <a:rPr lang="en-GB" dirty="0">
                <a:solidFill>
                  <a:schemeClr val="bg1"/>
                </a:solidFill>
                <a:highlight>
                  <a:srgbClr val="FFFFFF"/>
                </a:highlight>
                <a:latin typeface="Century Gothic" panose="020B0502020202020204" pitchFamily="34" charset="0"/>
                <a:ea typeface="Calibri"/>
                <a:cs typeface="Calibri"/>
                <a:sym typeface="Calibri"/>
              </a:rPr>
              <a:t>Snappy Maths </a:t>
            </a:r>
            <a:r>
              <a:rPr lang="en-GB" u="sng" dirty="0">
                <a:solidFill>
                  <a:schemeClr val="bg1"/>
                </a:solidFill>
                <a:highlight>
                  <a:srgbClr val="FFFFFF"/>
                </a:highlight>
                <a:latin typeface="Century Gothic" panose="020B0502020202020204" pitchFamily="34" charset="0"/>
                <a:ea typeface="Calibri"/>
                <a:cs typeface="Calibri"/>
                <a:sym typeface="Calibri"/>
                <a:hlinkClick r:id="rId3">
                  <a:extLst>
                    <a:ext uri="{A12FA001-AC4F-418D-AE19-62706E023703}">
                      <ahyp:hlinkClr xmlns:ahyp="http://schemas.microsoft.com/office/drawing/2018/hyperlinkcolor" val="tx"/>
                    </a:ext>
                  </a:extLst>
                </a:hlinkClick>
              </a:rPr>
              <a:t>http://www.snappymaths.com/multiplication/multiplication.htm</a:t>
            </a:r>
            <a:endParaRPr dirty="0">
              <a:solidFill>
                <a:schemeClr val="bg1"/>
              </a:solidFill>
              <a:highlight>
                <a:srgbClr val="FFFFFF"/>
              </a:highlight>
              <a:latin typeface="Century Gothic" panose="020B0502020202020204" pitchFamily="34" charset="0"/>
              <a:ea typeface="Calibri"/>
              <a:cs typeface="Calibri"/>
              <a:sym typeface="Calibri"/>
            </a:endParaRPr>
          </a:p>
          <a:p>
            <a:pPr marL="457200" lvl="0" indent="0" algn="l" rtl="0">
              <a:lnSpc>
                <a:spcPct val="100000"/>
              </a:lnSpc>
              <a:spcBef>
                <a:spcPts val="0"/>
              </a:spcBef>
              <a:spcAft>
                <a:spcPts val="0"/>
              </a:spcAft>
              <a:buSzPts val="1800"/>
              <a:buNone/>
            </a:pPr>
            <a:r>
              <a:rPr lang="en-GB" dirty="0">
                <a:solidFill>
                  <a:schemeClr val="bg1"/>
                </a:solidFill>
                <a:highlight>
                  <a:srgbClr val="FFFFFF"/>
                </a:highlight>
                <a:latin typeface="Century Gothic" panose="020B0502020202020204" pitchFamily="34" charset="0"/>
                <a:ea typeface="Calibri"/>
                <a:cs typeface="Calibri"/>
                <a:sym typeface="Calibri"/>
              </a:rPr>
              <a:t>Time table games: </a:t>
            </a:r>
            <a:r>
              <a:rPr lang="en-GB" u="sng" dirty="0">
                <a:solidFill>
                  <a:schemeClr val="bg1"/>
                </a:solidFill>
                <a:highlight>
                  <a:srgbClr val="FFFFFF"/>
                </a:highlight>
                <a:latin typeface="Century Gothic" panose="020B0502020202020204" pitchFamily="34" charset="0"/>
                <a:ea typeface="Calibri"/>
                <a:cs typeface="Calibri"/>
                <a:sym typeface="Calibri"/>
                <a:hlinkClick r:id="rId4">
                  <a:extLst>
                    <a:ext uri="{A12FA001-AC4F-418D-AE19-62706E023703}">
                      <ahyp:hlinkClr xmlns:ahyp="http://schemas.microsoft.com/office/drawing/2018/hyperlinkcolor" val="tx"/>
                    </a:ext>
                  </a:extLst>
                </a:hlinkClick>
              </a:rPr>
              <a:t>https://www.timestables.co.uk/games/</a:t>
            </a:r>
            <a:endParaRPr dirty="0">
              <a:solidFill>
                <a:schemeClr val="bg1"/>
              </a:solidFill>
              <a:highlight>
                <a:srgbClr val="FFFFFF"/>
              </a:highlight>
              <a:latin typeface="Century Gothic" panose="020B0502020202020204" pitchFamily="34" charset="0"/>
              <a:ea typeface="Calibri"/>
              <a:cs typeface="Calibri"/>
              <a:sym typeface="Calibri"/>
            </a:endParaRPr>
          </a:p>
          <a:p>
            <a:pPr marL="457200" lvl="0" indent="0" algn="l" rtl="0">
              <a:lnSpc>
                <a:spcPct val="100000"/>
              </a:lnSpc>
              <a:spcBef>
                <a:spcPts val="0"/>
              </a:spcBef>
              <a:spcAft>
                <a:spcPts val="0"/>
              </a:spcAft>
              <a:buSzPts val="1800"/>
              <a:buNone/>
            </a:pPr>
            <a:r>
              <a:rPr lang="en-GB" dirty="0">
                <a:solidFill>
                  <a:schemeClr val="bg1"/>
                </a:solidFill>
                <a:highlight>
                  <a:srgbClr val="FFFFFF"/>
                </a:highlight>
                <a:latin typeface="Century Gothic" panose="020B0502020202020204" pitchFamily="34" charset="0"/>
                <a:ea typeface="Calibri"/>
                <a:cs typeface="Calibri"/>
                <a:sym typeface="Calibri"/>
              </a:rPr>
              <a:t>Maths frame: </a:t>
            </a:r>
            <a:r>
              <a:rPr lang="en-GB" u="sng" dirty="0">
                <a:solidFill>
                  <a:schemeClr val="bg1"/>
                </a:solidFill>
                <a:highlight>
                  <a:srgbClr val="FFFFFF"/>
                </a:highlight>
                <a:latin typeface="Century Gothic" panose="020B0502020202020204" pitchFamily="34" charset="0"/>
                <a:ea typeface="Calibri"/>
                <a:cs typeface="Calibri"/>
                <a:sym typeface="Calibri"/>
                <a:hlinkClick r:id="rId5">
                  <a:extLst>
                    <a:ext uri="{A12FA001-AC4F-418D-AE19-62706E023703}">
                      <ahyp:hlinkClr xmlns:ahyp="http://schemas.microsoft.com/office/drawing/2018/hyperlinkcolor" val="tx"/>
                    </a:ext>
                  </a:extLst>
                </a:hlinkClick>
              </a:rPr>
              <a:t>https://mathsframe.co.uk/en/resources/resource/477/Multiplication-Tables-Check</a:t>
            </a:r>
            <a:endParaRPr dirty="0">
              <a:solidFill>
                <a:schemeClr val="bg1"/>
              </a:solidFill>
              <a:highlight>
                <a:srgbClr val="FFFFFF"/>
              </a:highlight>
              <a:latin typeface="Century Gothic" panose="020B0502020202020204" pitchFamily="34" charset="0"/>
              <a:ea typeface="Calibri"/>
              <a:cs typeface="Calibri"/>
              <a:sym typeface="Calibri"/>
            </a:endParaRPr>
          </a:p>
          <a:p>
            <a:pPr marL="457200" lvl="0" indent="0" algn="l" rtl="0">
              <a:lnSpc>
                <a:spcPct val="100000"/>
              </a:lnSpc>
              <a:spcBef>
                <a:spcPts val="0"/>
              </a:spcBef>
              <a:spcAft>
                <a:spcPts val="0"/>
              </a:spcAft>
              <a:buSzPts val="1800"/>
              <a:buNone/>
            </a:pPr>
            <a:r>
              <a:rPr lang="en-GB" dirty="0">
                <a:solidFill>
                  <a:schemeClr val="bg1"/>
                </a:solidFill>
                <a:highlight>
                  <a:srgbClr val="FFFFFF"/>
                </a:highlight>
                <a:latin typeface="Century Gothic" panose="020B0502020202020204" pitchFamily="34" charset="0"/>
                <a:ea typeface="Calibri"/>
                <a:cs typeface="Calibri"/>
                <a:sym typeface="Calibri"/>
              </a:rPr>
              <a:t>TT </a:t>
            </a:r>
            <a:r>
              <a:rPr lang="en-GB" dirty="0" err="1">
                <a:solidFill>
                  <a:schemeClr val="bg1"/>
                </a:solidFill>
                <a:highlight>
                  <a:srgbClr val="FFFFFF"/>
                </a:highlight>
                <a:latin typeface="Century Gothic" panose="020B0502020202020204" pitchFamily="34" charset="0"/>
                <a:ea typeface="Calibri"/>
                <a:cs typeface="Calibri"/>
                <a:sym typeface="Calibri"/>
              </a:rPr>
              <a:t>Rockstars</a:t>
            </a:r>
            <a:r>
              <a:rPr lang="en-GB" dirty="0">
                <a:solidFill>
                  <a:schemeClr val="bg1"/>
                </a:solidFill>
                <a:highlight>
                  <a:srgbClr val="FFFFFF"/>
                </a:highlight>
                <a:latin typeface="Century Gothic" panose="020B0502020202020204" pitchFamily="34" charset="0"/>
                <a:ea typeface="Calibri"/>
                <a:cs typeface="Calibri"/>
                <a:sym typeface="Calibri"/>
              </a:rPr>
              <a:t>: https://ttrockstars.com/</a:t>
            </a:r>
            <a:endParaRPr dirty="0">
              <a:solidFill>
                <a:schemeClr val="bg1"/>
              </a:solidFill>
              <a:highlight>
                <a:srgbClr val="FFFFFF"/>
              </a:highlight>
              <a:latin typeface="Century Gothic" panose="020B0502020202020204" pitchFamily="34" charset="0"/>
              <a:ea typeface="Calibri"/>
              <a:cs typeface="Calibri"/>
              <a:sym typeface="Calibri"/>
            </a:endParaRPr>
          </a:p>
        </p:txBody>
      </p:sp>
      <p:sp>
        <p:nvSpPr>
          <p:cNvPr id="79" name="Google Shape;79;p12"/>
          <p:cNvSpPr txBox="1">
            <a:spLocks noGrp="1"/>
          </p:cNvSpPr>
          <p:nvPr>
            <p:ph type="sldNum" idx="12"/>
          </p:nvPr>
        </p:nvSpPr>
        <p:spPr>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GB"/>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txBox="1">
            <a:spLocks noGrp="1"/>
          </p:cNvSpPr>
          <p:nvPr>
            <p:ph type="body" idx="1"/>
          </p:nvPr>
        </p:nvSpPr>
        <p:spPr>
          <a:xfrm>
            <a:off x="311700" y="739301"/>
            <a:ext cx="8520600" cy="17625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SzPts val="1800"/>
              <a:buNone/>
            </a:pPr>
            <a:r>
              <a:rPr lang="en-GB" sz="2700" dirty="0">
                <a:solidFill>
                  <a:schemeClr val="bg1"/>
                </a:solidFill>
                <a:latin typeface="Century Gothic" panose="020B0502020202020204" pitchFamily="34" charset="0"/>
              </a:rPr>
              <a:t>Thank you for your support with this matter and wish our Y4 pupils all the best for the upcoming MTC in June 2024.</a:t>
            </a:r>
            <a:endParaRPr sz="2700" dirty="0">
              <a:solidFill>
                <a:schemeClr val="bg1"/>
              </a:solidFill>
              <a:latin typeface="Century Gothic" panose="020B0502020202020204" pitchFamily="34" charset="0"/>
            </a:endParaRPr>
          </a:p>
          <a:p>
            <a:pPr marL="0" lvl="0" indent="0" algn="ctr" rtl="0">
              <a:lnSpc>
                <a:spcPct val="115000"/>
              </a:lnSpc>
              <a:spcBef>
                <a:spcPts val="0"/>
              </a:spcBef>
              <a:spcAft>
                <a:spcPts val="0"/>
              </a:spcAft>
              <a:buSzPts val="1800"/>
              <a:buNone/>
            </a:pPr>
            <a:endParaRPr dirty="0"/>
          </a:p>
        </p:txBody>
      </p:sp>
      <p:sp>
        <p:nvSpPr>
          <p:cNvPr id="85" name="Google Shape;85;p13"/>
          <p:cNvSpPr txBox="1">
            <a:spLocks noGrp="1"/>
          </p:cNvSpPr>
          <p:nvPr>
            <p:ph type="sldNum" idx="12"/>
          </p:nvPr>
        </p:nvSpPr>
        <p:spPr>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GB"/>
              <a:t>9</a:t>
            </a:fld>
            <a:endParaRPr/>
          </a:p>
        </p:txBody>
      </p:sp>
      <p:sp>
        <p:nvSpPr>
          <p:cNvPr id="86" name="Google Shape;86;p13"/>
          <p:cNvSpPr txBox="1"/>
          <p:nvPr/>
        </p:nvSpPr>
        <p:spPr>
          <a:xfrm>
            <a:off x="774800" y="3313875"/>
            <a:ext cx="7486500" cy="1046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GB" sz="2800" b="1" i="0" u="none" strike="noStrike" cap="none" dirty="0">
                <a:solidFill>
                  <a:schemeClr val="bg1"/>
                </a:solidFill>
                <a:latin typeface="Century Gothic" panose="020B0502020202020204" pitchFamily="34" charset="0"/>
                <a:sym typeface="Arial"/>
              </a:rPr>
              <a:t>Thank for taking the time to read this information.</a:t>
            </a:r>
            <a:endParaRPr sz="2800" b="1" i="0" u="none" strike="noStrike" cap="none" dirty="0">
              <a:solidFill>
                <a:schemeClr val="bg1"/>
              </a:solidFill>
              <a:latin typeface="Century Gothic" panose="020B0502020202020204" pitchFamily="34" charset="0"/>
              <a:sym typeface="Arial"/>
            </a:endParaRPr>
          </a:p>
        </p:txBody>
      </p:sp>
    </p:spTree>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4ff95857-b1a7-410b-906a-f61d6c17a448"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C402B099074DA4EB5D7AA245B2BE435" ma:contentTypeVersion="18" ma:contentTypeDescription="Create a new document." ma:contentTypeScope="" ma:versionID="e3a69d643b8b51f940c2994f85e684fb">
  <xsd:schema xmlns:xsd="http://www.w3.org/2001/XMLSchema" xmlns:xs="http://www.w3.org/2001/XMLSchema" xmlns:p="http://schemas.microsoft.com/office/2006/metadata/properties" xmlns:ns3="4ff95857-b1a7-410b-906a-f61d6c17a448" xmlns:ns4="63e0105a-7239-4094-afc7-7a0da4f65a5f" targetNamespace="http://schemas.microsoft.com/office/2006/metadata/properties" ma:root="true" ma:fieldsID="0210a0c825b53e0c557bd48040a00475" ns3:_="" ns4:_="">
    <xsd:import namespace="4ff95857-b1a7-410b-906a-f61d6c17a448"/>
    <xsd:import namespace="63e0105a-7239-4094-afc7-7a0da4f65a5f"/>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4:SharedWithUsers" minOccurs="0"/>
                <xsd:element ref="ns4:SharedWithDetails" minOccurs="0"/>
                <xsd:element ref="ns4:SharingHintHash" minOccurs="0"/>
                <xsd:element ref="ns3:MediaLengthInSeconds"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f95857-b1a7-410b-906a-f61d6c17a44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3e0105a-7239-4094-afc7-7a0da4f65a5f"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9C192C1-D618-45E5-9A29-1A7C61B9502A}">
  <ds:schemaRefs>
    <ds:schemaRef ds:uri="http://schemas.microsoft.com/office/infopath/2007/PartnerControls"/>
    <ds:schemaRef ds:uri="http://purl.org/dc/elements/1.1/"/>
    <ds:schemaRef ds:uri="http://www.w3.org/XML/1998/namespace"/>
    <ds:schemaRef ds:uri="http://schemas.microsoft.com/office/2006/documentManagement/types"/>
    <ds:schemaRef ds:uri="http://purl.org/dc/terms/"/>
    <ds:schemaRef ds:uri="http://schemas.openxmlformats.org/package/2006/metadata/core-properties"/>
    <ds:schemaRef ds:uri="http://purl.org/dc/dcmitype/"/>
    <ds:schemaRef ds:uri="63e0105a-7239-4094-afc7-7a0da4f65a5f"/>
    <ds:schemaRef ds:uri="4ff95857-b1a7-410b-906a-f61d6c17a448"/>
    <ds:schemaRef ds:uri="http://schemas.microsoft.com/office/2006/metadata/properties"/>
  </ds:schemaRefs>
</ds:datastoreItem>
</file>

<file path=customXml/itemProps2.xml><?xml version="1.0" encoding="utf-8"?>
<ds:datastoreItem xmlns:ds="http://schemas.openxmlformats.org/officeDocument/2006/customXml" ds:itemID="{D4F9A832-D15F-4A5F-AE04-9B19B445D56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ff95857-b1a7-410b-906a-f61d6c17a448"/>
    <ds:schemaRef ds:uri="63e0105a-7239-4094-afc7-7a0da4f65a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3526065-C439-498D-BA39-AD74475C9FF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Slice</Template>
  <TotalTime>31</TotalTime>
  <Words>725</Words>
  <Application>Microsoft Office PowerPoint</Application>
  <PresentationFormat>On-screen Show (16:9)</PresentationFormat>
  <Paragraphs>83</Paragraphs>
  <Slides>9</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Wingdings 3</vt:lpstr>
      <vt:lpstr>Century Gothic</vt:lpstr>
      <vt:lpstr>Nunito</vt:lpstr>
      <vt:lpstr>Arial</vt:lpstr>
      <vt:lpstr>Calibri</vt:lpstr>
      <vt:lpstr>Slice</vt:lpstr>
      <vt:lpstr>PowerPoint Presentation</vt:lpstr>
      <vt:lpstr>Important information about multiplication tables check (MTC):</vt:lpstr>
      <vt:lpstr>When the check will take place:</vt:lpstr>
      <vt:lpstr>How the check is carried out:</vt:lpstr>
      <vt:lpstr>Specific arrangements for the check:</vt:lpstr>
      <vt:lpstr>The check questions:</vt:lpstr>
      <vt:lpstr>How best to prepare your child for the check:</vt:lpstr>
      <vt:lpstr>Games to try: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 Reuben</dc:creator>
  <cp:lastModifiedBy>Sian Bowen</cp:lastModifiedBy>
  <cp:revision>5</cp:revision>
  <dcterms:modified xsi:type="dcterms:W3CDTF">2024-05-07T07:33:19Z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0x010100CC402B099074DA4EB5D7AA245B2BE435</vt:lpwstr>
  </property>
</Properties>
</file>