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1"/>
  </p:notesMasterIdLst>
  <p:sldIdLst>
    <p:sldId id="256" r:id="rId5"/>
    <p:sldId id="273" r:id="rId6"/>
    <p:sldId id="275" r:id="rId7"/>
    <p:sldId id="258" r:id="rId8"/>
    <p:sldId id="272" r:id="rId9"/>
    <p:sldId id="271" r:id="rId10"/>
    <p:sldId id="263" r:id="rId11"/>
    <p:sldId id="264" r:id="rId12"/>
    <p:sldId id="265" r:id="rId13"/>
    <p:sldId id="266" r:id="rId14"/>
    <p:sldId id="267" r:id="rId15"/>
    <p:sldId id="268" r:id="rId16"/>
    <p:sldId id="269" r:id="rId17"/>
    <p:sldId id="274" r:id="rId18"/>
    <p:sldId id="262" r:id="rId19"/>
    <p:sldId id="270" r:id="rId20"/>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50" d="100"/>
          <a:sy n="50" d="100"/>
        </p:scale>
        <p:origin x="1740" y="28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icia Murphy" userId="adda27f9-345c-488e-bb4b-5394da40f56f" providerId="ADAL" clId="{54C0F7D6-D16B-480E-9547-EEEAF0D749D5}"/>
    <pc:docChg chg="custSel modSld">
      <pc:chgData name="Alicia Murphy" userId="adda27f9-345c-488e-bb4b-5394da40f56f" providerId="ADAL" clId="{54C0F7D6-D16B-480E-9547-EEEAF0D749D5}" dt="2025-06-24T11:34:44.648" v="65" actId="14100"/>
      <pc:docMkLst>
        <pc:docMk/>
      </pc:docMkLst>
      <pc:sldChg chg="addSp delSp modSp">
        <pc:chgData name="Alicia Murphy" userId="adda27f9-345c-488e-bb4b-5394da40f56f" providerId="ADAL" clId="{54C0F7D6-D16B-480E-9547-EEEAF0D749D5}" dt="2025-06-24T11:27:19.908" v="31" actId="14100"/>
        <pc:sldMkLst>
          <pc:docMk/>
          <pc:sldMk cId="2047064401" sldId="256"/>
        </pc:sldMkLst>
        <pc:picChg chg="add mod">
          <ac:chgData name="Alicia Murphy" userId="adda27f9-345c-488e-bb4b-5394da40f56f" providerId="ADAL" clId="{54C0F7D6-D16B-480E-9547-EEEAF0D749D5}" dt="2025-06-24T11:22:18.967" v="4" actId="14100"/>
          <ac:picMkLst>
            <pc:docMk/>
            <pc:sldMk cId="2047064401" sldId="256"/>
            <ac:picMk id="3" creationId="{C8A563D2-960D-4BA6-8927-4E108020FE28}"/>
          </ac:picMkLst>
        </pc:picChg>
        <pc:picChg chg="del">
          <ac:chgData name="Alicia Murphy" userId="adda27f9-345c-488e-bb4b-5394da40f56f" providerId="ADAL" clId="{54C0F7D6-D16B-480E-9547-EEEAF0D749D5}" dt="2025-06-24T11:22:07.439" v="0" actId="478"/>
          <ac:picMkLst>
            <pc:docMk/>
            <pc:sldMk cId="2047064401" sldId="256"/>
            <ac:picMk id="4" creationId="{59DB79EC-77AC-4F68-A8A0-6A73B544B4C4}"/>
          </ac:picMkLst>
        </pc:picChg>
        <pc:picChg chg="add mod">
          <ac:chgData name="Alicia Murphy" userId="adda27f9-345c-488e-bb4b-5394da40f56f" providerId="ADAL" clId="{54C0F7D6-D16B-480E-9547-EEEAF0D749D5}" dt="2025-06-24T11:24:23.530" v="14" actId="14100"/>
          <ac:picMkLst>
            <pc:docMk/>
            <pc:sldMk cId="2047064401" sldId="256"/>
            <ac:picMk id="7" creationId="{BFA62313-4DCD-4F0C-A7DE-1DD9078EA4FD}"/>
          </ac:picMkLst>
        </pc:picChg>
        <pc:picChg chg="add del mod">
          <ac:chgData name="Alicia Murphy" userId="adda27f9-345c-488e-bb4b-5394da40f56f" providerId="ADAL" clId="{54C0F7D6-D16B-480E-9547-EEEAF0D749D5}" dt="2025-06-24T11:25:06.672" v="17" actId="478"/>
          <ac:picMkLst>
            <pc:docMk/>
            <pc:sldMk cId="2047064401" sldId="256"/>
            <ac:picMk id="9" creationId="{7E620C30-F616-4834-86A1-FBA9904C3341}"/>
          </ac:picMkLst>
        </pc:picChg>
        <pc:picChg chg="add mod">
          <ac:chgData name="Alicia Murphy" userId="adda27f9-345c-488e-bb4b-5394da40f56f" providerId="ADAL" clId="{54C0F7D6-D16B-480E-9547-EEEAF0D749D5}" dt="2025-06-24T11:25:34" v="24" actId="14100"/>
          <ac:picMkLst>
            <pc:docMk/>
            <pc:sldMk cId="2047064401" sldId="256"/>
            <ac:picMk id="11" creationId="{9802073D-D3BF-4CD1-8601-F900D864D4D6}"/>
          </ac:picMkLst>
        </pc:picChg>
        <pc:picChg chg="del mod">
          <ac:chgData name="Alicia Murphy" userId="adda27f9-345c-488e-bb4b-5394da40f56f" providerId="ADAL" clId="{54C0F7D6-D16B-480E-9547-EEEAF0D749D5}" dt="2025-06-24T11:22:25.318" v="6" actId="478"/>
          <ac:picMkLst>
            <pc:docMk/>
            <pc:sldMk cId="2047064401" sldId="256"/>
            <ac:picMk id="13" creationId="{7B8B8F84-C0FF-4029-842C-68F520B1D81A}"/>
          </ac:picMkLst>
        </pc:picChg>
        <pc:picChg chg="add del mod">
          <ac:chgData name="Alicia Murphy" userId="adda27f9-345c-488e-bb4b-5394da40f56f" providerId="ADAL" clId="{54C0F7D6-D16B-480E-9547-EEEAF0D749D5}" dt="2025-06-24T11:26:45.737" v="27" actId="478"/>
          <ac:picMkLst>
            <pc:docMk/>
            <pc:sldMk cId="2047064401" sldId="256"/>
            <ac:picMk id="14" creationId="{99C08077-F130-409D-82F6-2AA142129CDB}"/>
          </ac:picMkLst>
        </pc:picChg>
        <pc:picChg chg="add mod">
          <ac:chgData name="Alicia Murphy" userId="adda27f9-345c-488e-bb4b-5394da40f56f" providerId="ADAL" clId="{54C0F7D6-D16B-480E-9547-EEEAF0D749D5}" dt="2025-06-24T11:27:19.908" v="31" actId="14100"/>
          <ac:picMkLst>
            <pc:docMk/>
            <pc:sldMk cId="2047064401" sldId="256"/>
            <ac:picMk id="16" creationId="{881290DD-591F-4507-9802-03916429A9A2}"/>
          </ac:picMkLst>
        </pc:picChg>
        <pc:picChg chg="del">
          <ac:chgData name="Alicia Murphy" userId="adda27f9-345c-488e-bb4b-5394da40f56f" providerId="ADAL" clId="{54C0F7D6-D16B-480E-9547-EEEAF0D749D5}" dt="2025-06-24T11:26:42.327" v="25" actId="478"/>
          <ac:picMkLst>
            <pc:docMk/>
            <pc:sldMk cId="2047064401" sldId="256"/>
            <ac:picMk id="17" creationId="{AA2E2AA2-AFB0-44E6-AE00-E3978FA8B016}"/>
          </ac:picMkLst>
        </pc:picChg>
        <pc:picChg chg="del">
          <ac:chgData name="Alicia Murphy" userId="adda27f9-345c-488e-bb4b-5394da40f56f" providerId="ADAL" clId="{54C0F7D6-D16B-480E-9547-EEEAF0D749D5}" dt="2025-06-24T11:24:02.788" v="7" actId="478"/>
          <ac:picMkLst>
            <pc:docMk/>
            <pc:sldMk cId="2047064401" sldId="256"/>
            <ac:picMk id="19" creationId="{AA2B4E15-BA5E-4BBC-B323-7EF6D0F05E07}"/>
          </ac:picMkLst>
        </pc:picChg>
      </pc:sldChg>
      <pc:sldChg chg="addSp delSp modSp">
        <pc:chgData name="Alicia Murphy" userId="adda27f9-345c-488e-bb4b-5394da40f56f" providerId="ADAL" clId="{54C0F7D6-D16B-480E-9547-EEEAF0D749D5}" dt="2025-06-24T11:34:44.648" v="65" actId="14100"/>
        <pc:sldMkLst>
          <pc:docMk/>
          <pc:sldMk cId="3507408691" sldId="272"/>
        </pc:sldMkLst>
        <pc:picChg chg="add mod">
          <ac:chgData name="Alicia Murphy" userId="adda27f9-345c-488e-bb4b-5394da40f56f" providerId="ADAL" clId="{54C0F7D6-D16B-480E-9547-EEEAF0D749D5}" dt="2025-06-24T11:32:38.267" v="52" actId="14100"/>
          <ac:picMkLst>
            <pc:docMk/>
            <pc:sldMk cId="3507408691" sldId="272"/>
            <ac:picMk id="5" creationId="{52798D6D-A03B-483A-A1E9-F423D49FF222}"/>
          </ac:picMkLst>
        </pc:picChg>
        <pc:picChg chg="add mod">
          <ac:chgData name="Alicia Murphy" userId="adda27f9-345c-488e-bb4b-5394da40f56f" providerId="ADAL" clId="{54C0F7D6-D16B-480E-9547-EEEAF0D749D5}" dt="2025-06-24T11:34:44.648" v="65" actId="14100"/>
          <ac:picMkLst>
            <pc:docMk/>
            <pc:sldMk cId="3507408691" sldId="272"/>
            <ac:picMk id="9" creationId="{7EA62464-B358-46E4-A166-5C7F435057B2}"/>
          </ac:picMkLst>
        </pc:picChg>
        <pc:picChg chg="del">
          <ac:chgData name="Alicia Murphy" userId="adda27f9-345c-488e-bb4b-5394da40f56f" providerId="ADAL" clId="{54C0F7D6-D16B-480E-9547-EEEAF0D749D5}" dt="2025-06-24T11:31:05.133" v="41" actId="478"/>
          <ac:picMkLst>
            <pc:docMk/>
            <pc:sldMk cId="3507408691" sldId="272"/>
            <ac:picMk id="14" creationId="{6134D7DC-C836-4658-B42C-69E2BB8F9042}"/>
          </ac:picMkLst>
        </pc:picChg>
        <pc:picChg chg="del">
          <ac:chgData name="Alicia Murphy" userId="adda27f9-345c-488e-bb4b-5394da40f56f" providerId="ADAL" clId="{54C0F7D6-D16B-480E-9547-EEEAF0D749D5}" dt="2025-06-24T11:32:40.767" v="53" actId="478"/>
          <ac:picMkLst>
            <pc:docMk/>
            <pc:sldMk cId="3507408691" sldId="272"/>
            <ac:picMk id="16" creationId="{E441C7F5-AC8A-4957-AEF0-F4FF3CB538F1}"/>
          </ac:picMkLst>
        </pc:picChg>
      </pc:sldChg>
      <pc:sldChg chg="addSp delSp modSp">
        <pc:chgData name="Alicia Murphy" userId="adda27f9-345c-488e-bb4b-5394da40f56f" providerId="ADAL" clId="{54C0F7D6-D16B-480E-9547-EEEAF0D749D5}" dt="2025-06-24T11:30:54.290" v="40" actId="14100"/>
        <pc:sldMkLst>
          <pc:docMk/>
          <pc:sldMk cId="3430813653" sldId="273"/>
        </pc:sldMkLst>
        <pc:picChg chg="add mod">
          <ac:chgData name="Alicia Murphy" userId="adda27f9-345c-488e-bb4b-5394da40f56f" providerId="ADAL" clId="{54C0F7D6-D16B-480E-9547-EEEAF0D749D5}" dt="2025-06-24T11:28:23.966" v="36" actId="14100"/>
          <ac:picMkLst>
            <pc:docMk/>
            <pc:sldMk cId="3430813653" sldId="273"/>
            <ac:picMk id="4" creationId="{6B85AB08-0EB5-4AE3-BABE-5EBE561175C1}"/>
          </ac:picMkLst>
        </pc:picChg>
        <pc:picChg chg="add mod">
          <ac:chgData name="Alicia Murphy" userId="adda27f9-345c-488e-bb4b-5394da40f56f" providerId="ADAL" clId="{54C0F7D6-D16B-480E-9547-EEEAF0D749D5}" dt="2025-06-24T11:30:54.290" v="40" actId="14100"/>
          <ac:picMkLst>
            <pc:docMk/>
            <pc:sldMk cId="3430813653" sldId="273"/>
            <ac:picMk id="7" creationId="{CB497766-E096-43BA-9321-5F91444D9B2D}"/>
          </ac:picMkLst>
        </pc:picChg>
        <pc:picChg chg="del">
          <ac:chgData name="Alicia Murphy" userId="adda27f9-345c-488e-bb4b-5394da40f56f" providerId="ADAL" clId="{54C0F7D6-D16B-480E-9547-EEEAF0D749D5}" dt="2025-06-24T11:27:30.032" v="32" actId="478"/>
          <ac:picMkLst>
            <pc:docMk/>
            <pc:sldMk cId="3430813653" sldId="273"/>
            <ac:picMk id="8" creationId="{B0373E35-5881-4147-B991-4FCCDD6C9816}"/>
          </ac:picMkLst>
        </pc:picChg>
        <pc:picChg chg="del">
          <ac:chgData name="Alicia Murphy" userId="adda27f9-345c-488e-bb4b-5394da40f56f" providerId="ADAL" clId="{54C0F7D6-D16B-480E-9547-EEEAF0D749D5}" dt="2025-06-24T11:30:45.681" v="37" actId="478"/>
          <ac:picMkLst>
            <pc:docMk/>
            <pc:sldMk cId="3430813653" sldId="273"/>
            <ac:picMk id="11" creationId="{93836F0D-0A0F-41BD-B056-CA9899483611}"/>
          </ac:picMkLst>
        </pc:picChg>
      </pc:sldChg>
      <pc:sldChg chg="addSp delSp modSp">
        <pc:chgData name="Alicia Murphy" userId="adda27f9-345c-488e-bb4b-5394da40f56f" providerId="ADAL" clId="{54C0F7D6-D16B-480E-9547-EEEAF0D749D5}" dt="2025-06-24T11:34:34.696" v="62"/>
        <pc:sldMkLst>
          <pc:docMk/>
          <pc:sldMk cId="3019632973" sldId="274"/>
        </pc:sldMkLst>
        <pc:picChg chg="del">
          <ac:chgData name="Alicia Murphy" userId="adda27f9-345c-488e-bb4b-5394da40f56f" providerId="ADAL" clId="{54C0F7D6-D16B-480E-9547-EEEAF0D749D5}" dt="2025-06-24T11:31:32.318" v="42" actId="478"/>
          <ac:picMkLst>
            <pc:docMk/>
            <pc:sldMk cId="3019632973" sldId="274"/>
            <ac:picMk id="5" creationId="{6E40D4F3-C10B-492D-A365-2823DEC1BA20}"/>
          </ac:picMkLst>
        </pc:picChg>
        <pc:picChg chg="add mod">
          <ac:chgData name="Alicia Murphy" userId="adda27f9-345c-488e-bb4b-5394da40f56f" providerId="ADAL" clId="{54C0F7D6-D16B-480E-9547-EEEAF0D749D5}" dt="2025-06-24T11:31:50.161" v="48" actId="1076"/>
          <ac:picMkLst>
            <pc:docMk/>
            <pc:sldMk cId="3019632973" sldId="274"/>
            <ac:picMk id="6" creationId="{7108C7B1-68FC-4F80-9608-A95715F3AB56}"/>
          </ac:picMkLst>
        </pc:picChg>
        <pc:picChg chg="del">
          <ac:chgData name="Alicia Murphy" userId="adda27f9-345c-488e-bb4b-5394da40f56f" providerId="ADAL" clId="{54C0F7D6-D16B-480E-9547-EEEAF0D749D5}" dt="2025-06-24T11:31:43.396" v="46" actId="478"/>
          <ac:picMkLst>
            <pc:docMk/>
            <pc:sldMk cId="3019632973" sldId="274"/>
            <ac:picMk id="10" creationId="{8D14E6EC-E481-491A-A7E4-94AB63F26D30}"/>
          </ac:picMkLst>
        </pc:picChg>
        <pc:picChg chg="add mod">
          <ac:chgData name="Alicia Murphy" userId="adda27f9-345c-488e-bb4b-5394da40f56f" providerId="ADAL" clId="{54C0F7D6-D16B-480E-9547-EEEAF0D749D5}" dt="2025-06-24T11:34:03.230" v="58" actId="14100"/>
          <ac:picMkLst>
            <pc:docMk/>
            <pc:sldMk cId="3019632973" sldId="274"/>
            <ac:picMk id="11" creationId="{243B09AB-2CE7-4228-AFAE-067FE45612AD}"/>
          </ac:picMkLst>
        </pc:picChg>
        <pc:picChg chg="del">
          <ac:chgData name="Alicia Murphy" userId="adda27f9-345c-488e-bb4b-5394da40f56f" providerId="ADAL" clId="{54C0F7D6-D16B-480E-9547-EEEAF0D749D5}" dt="2025-06-24T11:31:40.271" v="45" actId="478"/>
          <ac:picMkLst>
            <pc:docMk/>
            <pc:sldMk cId="3019632973" sldId="274"/>
            <ac:picMk id="13" creationId="{CEB93043-9533-4FEC-854D-BED3160134D1}"/>
          </ac:picMkLst>
        </pc:picChg>
        <pc:picChg chg="add del mod">
          <ac:chgData name="Alicia Murphy" userId="adda27f9-345c-488e-bb4b-5394da40f56f" providerId="ADAL" clId="{54C0F7D6-D16B-480E-9547-EEEAF0D749D5}" dt="2025-06-24T11:34:34.696" v="62"/>
          <ac:picMkLst>
            <pc:docMk/>
            <pc:sldMk cId="3019632973" sldId="274"/>
            <ac:picMk id="14" creationId="{8F08E371-8FEF-4B58-B515-CAC07B539CF5}"/>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16FB49D6-3D5E-4D15-950E-66ACDD7FC2A4}" type="datetimeFigureOut">
              <a:rPr lang="en-GB" smtClean="0"/>
              <a:t>03/07/2025</a:t>
            </a:fld>
            <a:endParaRPr lang="en-GB"/>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450" y="4714875"/>
            <a:ext cx="5438775" cy="446722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163"/>
            <a:ext cx="2946400" cy="4968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49688" y="9428163"/>
            <a:ext cx="2946400" cy="496887"/>
          </a:xfrm>
          <a:prstGeom prst="rect">
            <a:avLst/>
          </a:prstGeom>
        </p:spPr>
        <p:txBody>
          <a:bodyPr vert="horz" lIns="91440" tIns="45720" rIns="91440" bIns="45720" rtlCol="0" anchor="b"/>
          <a:lstStyle>
            <a:lvl1pPr algn="r">
              <a:defRPr sz="1200"/>
            </a:lvl1pPr>
          </a:lstStyle>
          <a:p>
            <a:fld id="{2B4FF89A-A86F-4E55-97A6-DE4E92B04E0B}" type="slidenum">
              <a:rPr lang="en-GB" smtClean="0"/>
              <a:t>‹#›</a:t>
            </a:fld>
            <a:endParaRPr lang="en-GB"/>
          </a:p>
        </p:txBody>
      </p:sp>
    </p:spTree>
    <p:extLst>
      <p:ext uri="{BB962C8B-B14F-4D97-AF65-F5344CB8AC3E}">
        <p14:creationId xmlns:p14="http://schemas.microsoft.com/office/powerpoint/2010/main" val="28351495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B4FF89A-A86F-4E55-97A6-DE4E92B04E0B}" type="slidenum">
              <a:rPr lang="en-GB" smtClean="0"/>
              <a:t>4</a:t>
            </a:fld>
            <a:endParaRPr lang="en-GB"/>
          </a:p>
        </p:txBody>
      </p:sp>
    </p:spTree>
    <p:extLst>
      <p:ext uri="{BB962C8B-B14F-4D97-AF65-F5344CB8AC3E}">
        <p14:creationId xmlns:p14="http://schemas.microsoft.com/office/powerpoint/2010/main" val="4964247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2430AACF-DCA1-40C2-ABC1-AE668D3B4AFF}" type="datetimeFigureOut">
              <a:rPr lang="en-GB" smtClean="0"/>
              <a:t>03/07/2025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D59EEC2-6E4A-4F5A-91A5-B3238FCBE2FE}" type="slidenum">
              <a:rPr lang="en-GB" smtClean="0"/>
              <a:t>‹#›</a:t>
            </a:fld>
            <a:endParaRPr lang="en-GB"/>
          </a:p>
        </p:txBody>
      </p:sp>
    </p:spTree>
    <p:extLst>
      <p:ext uri="{BB962C8B-B14F-4D97-AF65-F5344CB8AC3E}">
        <p14:creationId xmlns:p14="http://schemas.microsoft.com/office/powerpoint/2010/main" val="19532592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430AACF-DCA1-40C2-ABC1-AE668D3B4AFF}" type="datetimeFigureOut">
              <a:rPr lang="en-GB" smtClean="0"/>
              <a:t>03/07/2025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D59EEC2-6E4A-4F5A-91A5-B3238FCBE2FE}" type="slidenum">
              <a:rPr lang="en-GB" smtClean="0"/>
              <a:t>‹#›</a:t>
            </a:fld>
            <a:endParaRPr lang="en-GB"/>
          </a:p>
        </p:txBody>
      </p:sp>
    </p:spTree>
    <p:extLst>
      <p:ext uri="{BB962C8B-B14F-4D97-AF65-F5344CB8AC3E}">
        <p14:creationId xmlns:p14="http://schemas.microsoft.com/office/powerpoint/2010/main" val="33841180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430AACF-DCA1-40C2-ABC1-AE668D3B4AFF}" type="datetimeFigureOut">
              <a:rPr lang="en-GB" smtClean="0"/>
              <a:t>03/07/2025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D59EEC2-6E4A-4F5A-91A5-B3238FCBE2FE}" type="slidenum">
              <a:rPr lang="en-GB" smtClean="0"/>
              <a:t>‹#›</a:t>
            </a:fld>
            <a:endParaRPr lang="en-GB"/>
          </a:p>
        </p:txBody>
      </p:sp>
    </p:spTree>
    <p:extLst>
      <p:ext uri="{BB962C8B-B14F-4D97-AF65-F5344CB8AC3E}">
        <p14:creationId xmlns:p14="http://schemas.microsoft.com/office/powerpoint/2010/main" val="18122965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430AACF-DCA1-40C2-ABC1-AE668D3B4AFF}" type="datetimeFigureOut">
              <a:rPr lang="en-GB" smtClean="0"/>
              <a:t>03/07/2025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D59EEC2-6E4A-4F5A-91A5-B3238FCBE2FE}" type="slidenum">
              <a:rPr lang="en-GB" smtClean="0"/>
              <a:t>‹#›</a:t>
            </a:fld>
            <a:endParaRPr lang="en-GB"/>
          </a:p>
        </p:txBody>
      </p:sp>
    </p:spTree>
    <p:extLst>
      <p:ext uri="{BB962C8B-B14F-4D97-AF65-F5344CB8AC3E}">
        <p14:creationId xmlns:p14="http://schemas.microsoft.com/office/powerpoint/2010/main" val="42498636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430AACF-DCA1-40C2-ABC1-AE668D3B4AFF}" type="datetimeFigureOut">
              <a:rPr lang="en-GB" smtClean="0"/>
              <a:t>03/07/2025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D59EEC2-6E4A-4F5A-91A5-B3238FCBE2FE}" type="slidenum">
              <a:rPr lang="en-GB" smtClean="0"/>
              <a:t>‹#›</a:t>
            </a:fld>
            <a:endParaRPr lang="en-GB"/>
          </a:p>
        </p:txBody>
      </p:sp>
    </p:spTree>
    <p:extLst>
      <p:ext uri="{BB962C8B-B14F-4D97-AF65-F5344CB8AC3E}">
        <p14:creationId xmlns:p14="http://schemas.microsoft.com/office/powerpoint/2010/main" val="3000864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2430AACF-DCA1-40C2-ABC1-AE668D3B4AFF}" type="datetimeFigureOut">
              <a:rPr lang="en-GB" smtClean="0"/>
              <a:t>03/07/2025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D59EEC2-6E4A-4F5A-91A5-B3238FCBE2FE}" type="slidenum">
              <a:rPr lang="en-GB" smtClean="0"/>
              <a:t>‹#›</a:t>
            </a:fld>
            <a:endParaRPr lang="en-GB"/>
          </a:p>
        </p:txBody>
      </p:sp>
    </p:spTree>
    <p:extLst>
      <p:ext uri="{BB962C8B-B14F-4D97-AF65-F5344CB8AC3E}">
        <p14:creationId xmlns:p14="http://schemas.microsoft.com/office/powerpoint/2010/main" val="15241885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2430AACF-DCA1-40C2-ABC1-AE668D3B4AFF}" type="datetimeFigureOut">
              <a:rPr lang="en-GB" smtClean="0"/>
              <a:t>03/07/2025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BD59EEC2-6E4A-4F5A-91A5-B3238FCBE2FE}" type="slidenum">
              <a:rPr lang="en-GB" smtClean="0"/>
              <a:t>‹#›</a:t>
            </a:fld>
            <a:endParaRPr lang="en-GB"/>
          </a:p>
        </p:txBody>
      </p:sp>
    </p:spTree>
    <p:extLst>
      <p:ext uri="{BB962C8B-B14F-4D97-AF65-F5344CB8AC3E}">
        <p14:creationId xmlns:p14="http://schemas.microsoft.com/office/powerpoint/2010/main" val="23964959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430AACF-DCA1-40C2-ABC1-AE668D3B4AFF}" type="datetimeFigureOut">
              <a:rPr lang="en-GB" smtClean="0"/>
              <a:t>03/07/2025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BD59EEC2-6E4A-4F5A-91A5-B3238FCBE2FE}" type="slidenum">
              <a:rPr lang="en-GB" smtClean="0"/>
              <a:t>‹#›</a:t>
            </a:fld>
            <a:endParaRPr lang="en-GB"/>
          </a:p>
        </p:txBody>
      </p:sp>
    </p:spTree>
    <p:extLst>
      <p:ext uri="{BB962C8B-B14F-4D97-AF65-F5344CB8AC3E}">
        <p14:creationId xmlns:p14="http://schemas.microsoft.com/office/powerpoint/2010/main" val="18498775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430AACF-DCA1-40C2-ABC1-AE668D3B4AFF}" type="datetimeFigureOut">
              <a:rPr lang="en-GB" smtClean="0"/>
              <a:t>03/07/2025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BD59EEC2-6E4A-4F5A-91A5-B3238FCBE2FE}" type="slidenum">
              <a:rPr lang="en-GB" smtClean="0"/>
              <a:t>‹#›</a:t>
            </a:fld>
            <a:endParaRPr lang="en-GB"/>
          </a:p>
        </p:txBody>
      </p:sp>
    </p:spTree>
    <p:extLst>
      <p:ext uri="{BB962C8B-B14F-4D97-AF65-F5344CB8AC3E}">
        <p14:creationId xmlns:p14="http://schemas.microsoft.com/office/powerpoint/2010/main" val="27073572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430AACF-DCA1-40C2-ABC1-AE668D3B4AFF}" type="datetimeFigureOut">
              <a:rPr lang="en-GB" smtClean="0"/>
              <a:t>03/07/2025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D59EEC2-6E4A-4F5A-91A5-B3238FCBE2FE}" type="slidenum">
              <a:rPr lang="en-GB" smtClean="0"/>
              <a:t>‹#›</a:t>
            </a:fld>
            <a:endParaRPr lang="en-GB"/>
          </a:p>
        </p:txBody>
      </p:sp>
    </p:spTree>
    <p:extLst>
      <p:ext uri="{BB962C8B-B14F-4D97-AF65-F5344CB8AC3E}">
        <p14:creationId xmlns:p14="http://schemas.microsoft.com/office/powerpoint/2010/main" val="42239860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430AACF-DCA1-40C2-ABC1-AE668D3B4AFF}" type="datetimeFigureOut">
              <a:rPr lang="en-GB" smtClean="0"/>
              <a:t>03/07/2025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D59EEC2-6E4A-4F5A-91A5-B3238FCBE2FE}" type="slidenum">
              <a:rPr lang="en-GB" smtClean="0"/>
              <a:t>‹#›</a:t>
            </a:fld>
            <a:endParaRPr lang="en-GB"/>
          </a:p>
        </p:txBody>
      </p:sp>
    </p:spTree>
    <p:extLst>
      <p:ext uri="{BB962C8B-B14F-4D97-AF65-F5344CB8AC3E}">
        <p14:creationId xmlns:p14="http://schemas.microsoft.com/office/powerpoint/2010/main" val="1243170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430AACF-DCA1-40C2-ABC1-AE668D3B4AFF}" type="datetimeFigureOut">
              <a:rPr lang="en-GB" smtClean="0"/>
              <a:t>03/07/2025</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59EEC2-6E4A-4F5A-91A5-B3238FCBE2FE}" type="slidenum">
              <a:rPr lang="en-GB" smtClean="0"/>
              <a:t>‹#›</a:t>
            </a:fld>
            <a:endParaRPr lang="en-GB"/>
          </a:p>
        </p:txBody>
      </p:sp>
    </p:spTree>
    <p:extLst>
      <p:ext uri="{BB962C8B-B14F-4D97-AF65-F5344CB8AC3E}">
        <p14:creationId xmlns:p14="http://schemas.microsoft.com/office/powerpoint/2010/main" val="27317282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9.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xml"/><Relationship Id="rId5" Type="http://schemas.openxmlformats.org/officeDocument/2006/relationships/image" Target="../media/image28.jpeg"/><Relationship Id="rId4" Type="http://schemas.openxmlformats.org/officeDocument/2006/relationships/image" Target="../media/image27.jpeg"/></Relationships>
</file>

<file path=ppt/slides/_rels/slide15.xml.rels><?xml version="1.0" encoding="UTF-8" standalone="yes"?>
<Relationships xmlns="http://schemas.openxmlformats.org/package/2006/relationships"><Relationship Id="rId3" Type="http://schemas.openxmlformats.org/officeDocument/2006/relationships/hyperlink" Target="https://twitter.com/allsaintstraff?lang=en" TargetMode="External"/><Relationship Id="rId2" Type="http://schemas.openxmlformats.org/officeDocument/2006/relationships/hyperlink" Target="https://www.allsaints.trafford.sch.uk/" TargetMode="External"/><Relationship Id="rId1" Type="http://schemas.openxmlformats.org/officeDocument/2006/relationships/slideLayout" Target="../slideLayouts/slideLayout1.xml"/><Relationship Id="rId5" Type="http://schemas.openxmlformats.org/officeDocument/2006/relationships/image" Target="../media/image30.jpeg"/><Relationship Id="rId4" Type="http://schemas.openxmlformats.org/officeDocument/2006/relationships/image" Target="../media/image29.JPG"/></Relationships>
</file>

<file path=ppt/slides/_rels/slide1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png"/><Relationship Id="rId1" Type="http://schemas.openxmlformats.org/officeDocument/2006/relationships/slideLayout" Target="../slideLayouts/slideLayout1.xml"/><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33.jpeg"/></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8.jpe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1.xml"/><Relationship Id="rId4" Type="http://schemas.openxmlformats.org/officeDocument/2006/relationships/image" Target="../media/image14.jpeg"/></Relationships>
</file>

<file path=ppt/slides/_rels/slide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half" idx="2"/>
          </p:nvPr>
        </p:nvSpPr>
        <p:spPr>
          <a:xfrm>
            <a:off x="107504" y="281134"/>
            <a:ext cx="9138479" cy="1558188"/>
          </a:xfrm>
        </p:spPr>
        <p:txBody>
          <a:bodyPr>
            <a:noAutofit/>
          </a:bodyPr>
          <a:lstStyle/>
          <a:p>
            <a:pPr algn="ctr"/>
            <a:r>
              <a:rPr lang="en-GB" sz="3200" b="1" dirty="0">
                <a:solidFill>
                  <a:srgbClr val="800000"/>
                </a:solidFill>
                <a:latin typeface="Century Gothic" pitchFamily="34" charset="0"/>
                <a:cs typeface="Arial" pitchFamily="34" charset="0"/>
              </a:rPr>
              <a:t>All Saints’ Early Years Foundation Stage</a:t>
            </a:r>
          </a:p>
          <a:p>
            <a:pPr algn="ctr"/>
            <a:r>
              <a:rPr lang="en-GB" sz="2800" b="1" dirty="0">
                <a:solidFill>
                  <a:srgbClr val="800000"/>
                </a:solidFill>
                <a:latin typeface="Century Gothic" pitchFamily="34" charset="0"/>
                <a:cs typeface="Arial" pitchFamily="34" charset="0"/>
              </a:rPr>
              <a:t>‘Living our Faith Learning in Love’ </a:t>
            </a:r>
          </a:p>
        </p:txBody>
      </p:sp>
      <p:pic>
        <p:nvPicPr>
          <p:cNvPr id="3" name="Picture 2">
            <a:extLst>
              <a:ext uri="{FF2B5EF4-FFF2-40B4-BE49-F238E27FC236}">
                <a16:creationId xmlns:a16="http://schemas.microsoft.com/office/drawing/2014/main" id="{C8A563D2-960D-4BA6-8927-4E108020FE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6005" y="1646746"/>
            <a:ext cx="4513359" cy="2612840"/>
          </a:xfrm>
          <a:prstGeom prst="rect">
            <a:avLst/>
          </a:prstGeom>
          <a:ln>
            <a:noFill/>
          </a:ln>
          <a:effectLst>
            <a:outerShdw blurRad="190500" algn="tl" rotWithShape="0">
              <a:srgbClr val="000000">
                <a:alpha val="70000"/>
              </a:srgbClr>
            </a:outerShdw>
          </a:effectLst>
        </p:spPr>
      </p:pic>
      <p:pic>
        <p:nvPicPr>
          <p:cNvPr id="7" name="Picture 6">
            <a:extLst>
              <a:ext uri="{FF2B5EF4-FFF2-40B4-BE49-F238E27FC236}">
                <a16:creationId xmlns:a16="http://schemas.microsoft.com/office/drawing/2014/main" id="{BFA62313-4DCD-4F0C-A7DE-1DD9078EA4F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5825766" y="3669498"/>
            <a:ext cx="2303577" cy="3943672"/>
          </a:xfrm>
          <a:prstGeom prst="rect">
            <a:avLst/>
          </a:prstGeom>
          <a:ln>
            <a:noFill/>
          </a:ln>
          <a:effectLst>
            <a:outerShdw blurRad="190500" algn="tl" rotWithShape="0">
              <a:srgbClr val="000000">
                <a:alpha val="70000"/>
              </a:srgbClr>
            </a:outerShdw>
          </a:effectLst>
        </p:spPr>
      </p:pic>
      <p:pic>
        <p:nvPicPr>
          <p:cNvPr id="11" name="Picture 10">
            <a:extLst>
              <a:ext uri="{FF2B5EF4-FFF2-40B4-BE49-F238E27FC236}">
                <a16:creationId xmlns:a16="http://schemas.microsoft.com/office/drawing/2014/main" id="{9802073D-D3BF-4CD1-8601-F900D864D4D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6200000">
            <a:off x="5580185" y="1035601"/>
            <a:ext cx="2701150" cy="3923440"/>
          </a:xfrm>
          <a:prstGeom prst="rect">
            <a:avLst/>
          </a:prstGeom>
          <a:ln>
            <a:noFill/>
          </a:ln>
          <a:effectLst>
            <a:outerShdw blurRad="190500" algn="tl" rotWithShape="0">
              <a:srgbClr val="000000">
                <a:alpha val="70000"/>
              </a:srgbClr>
            </a:outerShdw>
          </a:effectLst>
        </p:spPr>
      </p:pic>
      <p:pic>
        <p:nvPicPr>
          <p:cNvPr id="16" name="Picture 15">
            <a:extLst>
              <a:ext uri="{FF2B5EF4-FFF2-40B4-BE49-F238E27FC236}">
                <a16:creationId xmlns:a16="http://schemas.microsoft.com/office/drawing/2014/main" id="{881290DD-591F-4507-9802-03916429A9A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47288" y="4489545"/>
            <a:ext cx="4430791" cy="2303578"/>
          </a:xfrm>
          <a:prstGeom prst="rect">
            <a:avLst/>
          </a:prstGeom>
          <a:ln>
            <a:noFill/>
          </a:ln>
          <a:effectLst>
            <a:outerShdw blurRad="190500" algn="tl" rotWithShape="0">
              <a:srgbClr val="000000">
                <a:alpha val="70000"/>
              </a:srgbClr>
            </a:outerShdw>
          </a:effectLst>
        </p:spPr>
      </p:pic>
      <p:pic>
        <p:nvPicPr>
          <p:cNvPr id="4" name="Picture 3">
            <a:extLst>
              <a:ext uri="{FF2B5EF4-FFF2-40B4-BE49-F238E27FC236}">
                <a16:creationId xmlns:a16="http://schemas.microsoft.com/office/drawing/2014/main" id="{340DA934-EF70-45D3-B86C-E517EDA316F7}"/>
              </a:ext>
            </a:extLst>
          </p:cNvPr>
          <p:cNvPicPr>
            <a:picLocks noChangeAspect="1"/>
          </p:cNvPicPr>
          <p:nvPr/>
        </p:nvPicPr>
        <p:blipFill>
          <a:blip r:embed="rId6"/>
          <a:stretch>
            <a:fillRect/>
          </a:stretch>
        </p:blipFill>
        <p:spPr>
          <a:xfrm>
            <a:off x="3519116" y="3590086"/>
            <a:ext cx="2534416" cy="1474569"/>
          </a:xfrm>
          <a:prstGeom prst="ellipse">
            <a:avLst/>
          </a:prstGeom>
          <a:ln>
            <a:noFill/>
          </a:ln>
          <a:effectLst>
            <a:softEdge rad="112500"/>
          </a:effectLst>
        </p:spPr>
      </p:pic>
    </p:spTree>
    <p:extLst>
      <p:ext uri="{BB962C8B-B14F-4D97-AF65-F5344CB8AC3E}">
        <p14:creationId xmlns:p14="http://schemas.microsoft.com/office/powerpoint/2010/main" val="20470644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11560" y="188641"/>
            <a:ext cx="7992888" cy="1641396"/>
          </a:xfrm>
        </p:spPr>
        <p:txBody>
          <a:bodyPr/>
          <a:lstStyle/>
          <a:p>
            <a:r>
              <a:rPr lang="en-GB" dirty="0">
                <a:solidFill>
                  <a:srgbClr val="800000"/>
                </a:solidFill>
              </a:rPr>
              <a:t>Lunchtime</a:t>
            </a:r>
            <a:r>
              <a:rPr lang="en-GB" dirty="0"/>
              <a:t> </a:t>
            </a:r>
          </a:p>
        </p:txBody>
      </p:sp>
      <p:sp>
        <p:nvSpPr>
          <p:cNvPr id="3" name="Subtitle 2"/>
          <p:cNvSpPr>
            <a:spLocks noGrp="1"/>
          </p:cNvSpPr>
          <p:nvPr>
            <p:ph type="subTitle" idx="1"/>
          </p:nvPr>
        </p:nvSpPr>
        <p:spPr>
          <a:xfrm>
            <a:off x="323528" y="2204864"/>
            <a:ext cx="8352928" cy="4248472"/>
          </a:xfrm>
        </p:spPr>
        <p:txBody>
          <a:bodyPr>
            <a:normAutofit/>
          </a:bodyPr>
          <a:lstStyle/>
          <a:p>
            <a:pPr algn="l"/>
            <a:endParaRPr lang="en-GB" sz="2000" dirty="0">
              <a:solidFill>
                <a:srgbClr val="800000"/>
              </a:solidFill>
              <a:latin typeface="Century Gothic" pitchFamily="34" charset="0"/>
            </a:endParaRPr>
          </a:p>
          <a:p>
            <a:pPr algn="l"/>
            <a:r>
              <a:rPr lang="en-GB" sz="1600" dirty="0">
                <a:solidFill>
                  <a:srgbClr val="800000"/>
                </a:solidFill>
                <a:latin typeface="Century Gothic" pitchFamily="34" charset="0"/>
              </a:rPr>
              <a:t>All the children eat their meals in the School Hall and sit with their friends when eating. Reception are the first to arrive in the hall so that the children have time to get their school dinners or start their packed lunches before the older children arrive. We ensure that the class sit together as going to the dining room can be a bit daunting for the children at first. Reception has their own lunchtime supervisor  who will look after them during lunchtime. When the children finish their lunch they will be able to play outside on the yard with Key Stage One pupils until lunchtime is over.</a:t>
            </a:r>
          </a:p>
          <a:p>
            <a:pPr algn="l"/>
            <a:endParaRPr lang="en-GB" sz="1600" dirty="0">
              <a:solidFill>
                <a:srgbClr val="800000"/>
              </a:solidFill>
              <a:latin typeface="Century Gothic" pitchFamily="34" charset="0"/>
            </a:endParaRPr>
          </a:p>
          <a:p>
            <a:pPr algn="l"/>
            <a:r>
              <a:rPr lang="en-GB" sz="1600" dirty="0">
                <a:solidFill>
                  <a:srgbClr val="800000"/>
                </a:solidFill>
                <a:latin typeface="Century Gothic" pitchFamily="34" charset="0"/>
              </a:rPr>
              <a:t>All Reception, Year 1 and Year 2 children are eligible to receive a free school meal.</a:t>
            </a:r>
          </a:p>
          <a:p>
            <a:pPr algn="l"/>
            <a:r>
              <a:rPr lang="en-GB" sz="1600" dirty="0">
                <a:solidFill>
                  <a:srgbClr val="800000"/>
                </a:solidFill>
                <a:latin typeface="Century Gothic" pitchFamily="34" charset="0"/>
              </a:rPr>
              <a:t>Children can choose to bring a packed lunch if they wish. </a:t>
            </a:r>
          </a:p>
          <a:p>
            <a:pPr algn="l"/>
            <a:r>
              <a:rPr lang="en-GB" sz="1600" dirty="0">
                <a:solidFill>
                  <a:srgbClr val="800000"/>
                </a:solidFill>
                <a:latin typeface="Century Gothic" pitchFamily="34" charset="0"/>
              </a:rPr>
              <a:t>The menu is available online.</a:t>
            </a:r>
          </a:p>
        </p:txBody>
      </p:sp>
      <p:pic>
        <p:nvPicPr>
          <p:cNvPr id="2050" name="Picture 2" descr="C:\Users\AMurphy\Desktop\Photos 20\thumbnail_IMG_408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16023"/>
            <a:ext cx="3275856" cy="198884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4A80C564-C600-4265-8E55-75C2977E2BB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6583659" y="-355475"/>
            <a:ext cx="1988838" cy="3131839"/>
          </a:xfrm>
          <a:prstGeom prst="rect">
            <a:avLst/>
          </a:prstGeom>
          <a:ln>
            <a:noFill/>
          </a:ln>
          <a:effectLst>
            <a:softEdge rad="112500"/>
          </a:effectLst>
        </p:spPr>
      </p:pic>
    </p:spTree>
    <p:extLst>
      <p:ext uri="{BB962C8B-B14F-4D97-AF65-F5344CB8AC3E}">
        <p14:creationId xmlns:p14="http://schemas.microsoft.com/office/powerpoint/2010/main" val="610212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6632"/>
            <a:ext cx="7772400" cy="144016"/>
          </a:xfrm>
        </p:spPr>
        <p:txBody>
          <a:bodyPr>
            <a:normAutofit fontScale="90000"/>
          </a:bodyPr>
          <a:lstStyle/>
          <a:p>
            <a:r>
              <a:rPr lang="en-GB" dirty="0">
                <a:solidFill>
                  <a:srgbClr val="800000"/>
                </a:solidFill>
                <a:latin typeface="Century Gothic" pitchFamily="34" charset="0"/>
              </a:rPr>
              <a:t>. </a:t>
            </a:r>
            <a:br>
              <a:rPr lang="en-GB" dirty="0">
                <a:solidFill>
                  <a:srgbClr val="800000"/>
                </a:solidFill>
                <a:latin typeface="Century Gothic" pitchFamily="34" charset="0"/>
              </a:rPr>
            </a:br>
            <a:br>
              <a:rPr lang="en-GB" dirty="0"/>
            </a:br>
            <a:r>
              <a:rPr lang="en-GB" sz="2200" b="1" dirty="0">
                <a:solidFill>
                  <a:srgbClr val="800000"/>
                </a:solidFill>
                <a:latin typeface="Century Gothic" pitchFamily="34" charset="0"/>
              </a:rPr>
              <a:t>How can I help my child prepare for school…</a:t>
            </a:r>
            <a:br>
              <a:rPr lang="en-GB" sz="2200" b="1" dirty="0">
                <a:solidFill>
                  <a:srgbClr val="800000"/>
                </a:solidFill>
                <a:latin typeface="Century Gothic" pitchFamily="34" charset="0"/>
              </a:rPr>
            </a:br>
            <a:endParaRPr lang="en-GB" sz="2200" b="1" dirty="0">
              <a:solidFill>
                <a:srgbClr val="800000"/>
              </a:solidFill>
              <a:latin typeface="Century Gothic" pitchFamily="34" charset="0"/>
            </a:endParaRPr>
          </a:p>
        </p:txBody>
      </p:sp>
      <p:sp>
        <p:nvSpPr>
          <p:cNvPr id="3" name="Subtitle 2"/>
          <p:cNvSpPr>
            <a:spLocks noGrp="1"/>
          </p:cNvSpPr>
          <p:nvPr>
            <p:ph type="subTitle" idx="1"/>
          </p:nvPr>
        </p:nvSpPr>
        <p:spPr>
          <a:xfrm>
            <a:off x="467544" y="836712"/>
            <a:ext cx="8136904" cy="5904656"/>
          </a:xfrm>
        </p:spPr>
        <p:txBody>
          <a:bodyPr>
            <a:normAutofit lnSpcReduction="10000"/>
          </a:bodyPr>
          <a:lstStyle/>
          <a:p>
            <a:pPr algn="l"/>
            <a:endParaRPr lang="en-GB" sz="1600" dirty="0">
              <a:solidFill>
                <a:srgbClr val="800000"/>
              </a:solidFill>
              <a:latin typeface="Century Gothic" pitchFamily="34" charset="0"/>
            </a:endParaRPr>
          </a:p>
          <a:p>
            <a:pPr algn="l"/>
            <a:r>
              <a:rPr lang="en-GB" sz="1800" dirty="0">
                <a:solidFill>
                  <a:srgbClr val="800000"/>
                </a:solidFill>
                <a:latin typeface="Century Gothic" pitchFamily="34" charset="0"/>
              </a:rPr>
              <a:t>Support your child to be confident about getting to the loo in time and wiping properly, using toilet paper.</a:t>
            </a:r>
          </a:p>
          <a:p>
            <a:pPr algn="l"/>
            <a:r>
              <a:rPr lang="en-GB" sz="1800" dirty="0">
                <a:solidFill>
                  <a:srgbClr val="800000"/>
                </a:solidFill>
                <a:latin typeface="Century Gothic" pitchFamily="34" charset="0"/>
              </a:rPr>
              <a:t>Chat about the importance of good </a:t>
            </a:r>
            <a:r>
              <a:rPr lang="en-GB" sz="1800" dirty="0" err="1">
                <a:solidFill>
                  <a:srgbClr val="800000"/>
                </a:solidFill>
                <a:latin typeface="Century Gothic" pitchFamily="34" charset="0"/>
              </a:rPr>
              <a:t>handwashing</a:t>
            </a:r>
            <a:r>
              <a:rPr lang="en-GB" sz="1800" dirty="0">
                <a:solidFill>
                  <a:srgbClr val="800000"/>
                </a:solidFill>
                <a:latin typeface="Century Gothic" pitchFamily="34" charset="0"/>
              </a:rPr>
              <a:t> with soap and water, especially after going to the toilet.</a:t>
            </a:r>
          </a:p>
          <a:p>
            <a:pPr algn="l"/>
            <a:r>
              <a:rPr lang="en-GB" sz="1800" dirty="0">
                <a:solidFill>
                  <a:srgbClr val="800000"/>
                </a:solidFill>
                <a:latin typeface="Century Gothic" pitchFamily="34" charset="0"/>
              </a:rPr>
              <a:t>Let your child practise putting on their school clothes, taking them off and folding them neatly.</a:t>
            </a:r>
          </a:p>
          <a:p>
            <a:pPr algn="l"/>
            <a:r>
              <a:rPr lang="en-GB" sz="1800" dirty="0">
                <a:solidFill>
                  <a:srgbClr val="800000"/>
                </a:solidFill>
                <a:latin typeface="Century Gothic" pitchFamily="34" charset="0"/>
              </a:rPr>
              <a:t>Clothes with elasticated waist bands and shoes with Velcro are easier to handle for young children.</a:t>
            </a:r>
          </a:p>
          <a:p>
            <a:pPr algn="l"/>
            <a:r>
              <a:rPr lang="en-GB" sz="1800" dirty="0">
                <a:solidFill>
                  <a:srgbClr val="800000"/>
                </a:solidFill>
                <a:latin typeface="Century Gothic" pitchFamily="34" charset="0"/>
              </a:rPr>
              <a:t>Children having school dinners need to be able to use a full-sized knife and fork and carry a plate or tray. If your child is taking a lunchbox, make sure they can open it as well as any containers and packets inside.</a:t>
            </a:r>
          </a:p>
          <a:p>
            <a:pPr algn="l"/>
            <a:r>
              <a:rPr lang="en-GB" sz="1800" dirty="0">
                <a:solidFill>
                  <a:srgbClr val="800000"/>
                </a:solidFill>
                <a:latin typeface="Century Gothic" pitchFamily="34" charset="0"/>
              </a:rPr>
              <a:t>Introduce your child to the routine of ‘catch it, bin it, kill it’ – catching their sneeze or runny nose in a tissue, putting it in the bin straightaway, then washing hands to kill germs. Some children find nose-blowing difficult, so play games to practise nose control – blowing a feather into the air, for example.</a:t>
            </a:r>
          </a:p>
          <a:p>
            <a:pPr algn="l"/>
            <a:endParaRPr lang="en-GB" sz="1800" b="1" dirty="0">
              <a:solidFill>
                <a:srgbClr val="800000"/>
              </a:solidFill>
              <a:latin typeface="Century Gothic" pitchFamily="34" charset="0"/>
            </a:endParaRPr>
          </a:p>
          <a:p>
            <a:r>
              <a:rPr lang="en-GB" sz="1800" b="1" dirty="0">
                <a:solidFill>
                  <a:srgbClr val="800000"/>
                </a:solidFill>
                <a:latin typeface="Century Gothic" pitchFamily="34" charset="0"/>
              </a:rPr>
              <a:t>Encourage them to be independent and able to look after themselves</a:t>
            </a:r>
            <a:endParaRPr lang="en-GB" sz="1800" b="1" dirty="0">
              <a:solidFill>
                <a:srgbClr val="800000"/>
              </a:solidFill>
            </a:endParaRPr>
          </a:p>
          <a:p>
            <a:pPr algn="l"/>
            <a:endParaRPr lang="en-GB" sz="1650" b="1" dirty="0">
              <a:solidFill>
                <a:srgbClr val="800000"/>
              </a:solidFill>
            </a:endParaRPr>
          </a:p>
        </p:txBody>
      </p:sp>
      <p:pic>
        <p:nvPicPr>
          <p:cNvPr id="5" name="Picture 4">
            <a:extLst>
              <a:ext uri="{FF2B5EF4-FFF2-40B4-BE49-F238E27FC236}">
                <a16:creationId xmlns:a16="http://schemas.microsoft.com/office/drawing/2014/main" id="{12BD6E06-203E-4A7D-BC5B-C99C1EEDD7C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301216" y="-265720"/>
            <a:ext cx="1196752" cy="1728192"/>
          </a:xfrm>
          <a:prstGeom prst="rect">
            <a:avLst/>
          </a:prstGeom>
          <a:ln>
            <a:noFill/>
          </a:ln>
          <a:effectLst>
            <a:softEdge rad="112500"/>
          </a:effectLst>
        </p:spPr>
      </p:pic>
    </p:spTree>
    <p:extLst>
      <p:ext uri="{BB962C8B-B14F-4D97-AF65-F5344CB8AC3E}">
        <p14:creationId xmlns:p14="http://schemas.microsoft.com/office/powerpoint/2010/main" val="25478435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6633"/>
            <a:ext cx="7772400" cy="1152127"/>
          </a:xfrm>
        </p:spPr>
        <p:txBody>
          <a:bodyPr>
            <a:normAutofit/>
          </a:bodyPr>
          <a:lstStyle/>
          <a:p>
            <a:r>
              <a:rPr lang="en-GB" sz="2800" dirty="0">
                <a:solidFill>
                  <a:srgbClr val="800000"/>
                </a:solidFill>
                <a:latin typeface="Century Gothic" pitchFamily="34" charset="0"/>
              </a:rPr>
              <a:t>More Top Tips…</a:t>
            </a:r>
          </a:p>
        </p:txBody>
      </p:sp>
      <p:sp>
        <p:nvSpPr>
          <p:cNvPr id="3" name="Subtitle 2"/>
          <p:cNvSpPr>
            <a:spLocks noGrp="1"/>
          </p:cNvSpPr>
          <p:nvPr>
            <p:ph type="subTitle" idx="1"/>
          </p:nvPr>
        </p:nvSpPr>
        <p:spPr>
          <a:xfrm>
            <a:off x="251520" y="1052736"/>
            <a:ext cx="8640960" cy="5400600"/>
          </a:xfrm>
        </p:spPr>
        <p:txBody>
          <a:bodyPr>
            <a:normAutofit lnSpcReduction="10000"/>
          </a:bodyPr>
          <a:lstStyle/>
          <a:p>
            <a:endParaRPr lang="en-GB" sz="2000" dirty="0">
              <a:solidFill>
                <a:srgbClr val="800000"/>
              </a:solidFill>
              <a:latin typeface="Century Gothic" pitchFamily="34" charset="0"/>
            </a:endParaRPr>
          </a:p>
          <a:p>
            <a:pPr algn="l"/>
            <a:r>
              <a:rPr lang="en-GB" sz="2000" dirty="0">
                <a:solidFill>
                  <a:srgbClr val="800000"/>
                </a:solidFill>
                <a:latin typeface="Century Gothic" pitchFamily="34" charset="0"/>
              </a:rPr>
              <a:t>Name EVERYTHING in permanent marker with your child’s name and class. Biro washes off very quickly. Coats, hats, gloves, PE bag, PE kits, plimsolls, JUMPERS, school shirts, trousers. Alternatively you can buy iron-on or even better stick-on name labels online. </a:t>
            </a:r>
          </a:p>
          <a:p>
            <a:pPr algn="l"/>
            <a:r>
              <a:rPr lang="en-GB" sz="2000" dirty="0">
                <a:solidFill>
                  <a:srgbClr val="800000"/>
                </a:solidFill>
                <a:latin typeface="Century Gothic" pitchFamily="34" charset="0"/>
              </a:rPr>
              <a:t>Please check that your child’s winter coat has a zip that is easy to do up. Some zips are impossible for the child to do themselves! Practise putting on and doing up coats, it is really helpful as it develops children's sense of independence. </a:t>
            </a:r>
          </a:p>
          <a:p>
            <a:pPr algn="l"/>
            <a:r>
              <a:rPr lang="en-GB" sz="2000" dirty="0">
                <a:solidFill>
                  <a:srgbClr val="800000"/>
                </a:solidFill>
                <a:latin typeface="Century Gothic" pitchFamily="34" charset="0"/>
              </a:rPr>
              <a:t>When choosing school shoes, ones with Velcro instead of shoelaces are helpful for younger children. Shoes need to be sensible, flat, black shoes – no sandals or open-toed shoes please. </a:t>
            </a:r>
          </a:p>
          <a:p>
            <a:pPr algn="l"/>
            <a:r>
              <a:rPr lang="en-GB" sz="2000" dirty="0">
                <a:solidFill>
                  <a:srgbClr val="800000"/>
                </a:solidFill>
                <a:latin typeface="Century Gothic" pitchFamily="34" charset="0"/>
              </a:rPr>
              <a:t>Get your child into the habit of hanging their coat up, putting their toys away, clearing the table, and so on, to prepare them for doing these things at school. Why not turn it into a game? </a:t>
            </a:r>
          </a:p>
          <a:p>
            <a:r>
              <a:rPr lang="en-GB" sz="2000" b="1" dirty="0">
                <a:solidFill>
                  <a:srgbClr val="800000"/>
                </a:solidFill>
                <a:latin typeface="Century Gothic" pitchFamily="34" charset="0"/>
              </a:rPr>
              <a:t>Encourage them to be independent and able to look after themselves</a:t>
            </a:r>
            <a:endParaRPr lang="en-GB" sz="2000" b="1" dirty="0">
              <a:solidFill>
                <a:srgbClr val="800000"/>
              </a:solidFill>
            </a:endParaRPr>
          </a:p>
          <a:p>
            <a:pPr algn="l"/>
            <a:endParaRPr lang="en-GB" sz="2000" dirty="0">
              <a:solidFill>
                <a:srgbClr val="800000"/>
              </a:solidFill>
              <a:latin typeface="Century Gothic" pitchFamily="34" charset="0"/>
            </a:endParaRPr>
          </a:p>
        </p:txBody>
      </p:sp>
      <p:pic>
        <p:nvPicPr>
          <p:cNvPr id="8" name="Picture 7">
            <a:extLst>
              <a:ext uri="{FF2B5EF4-FFF2-40B4-BE49-F238E27FC236}">
                <a16:creationId xmlns:a16="http://schemas.microsoft.com/office/drawing/2014/main" id="{5B8777A7-265D-4FE3-BECD-CC05CBCEF11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40152" y="-6662"/>
            <a:ext cx="3209768" cy="1419438"/>
          </a:xfrm>
          <a:prstGeom prst="rect">
            <a:avLst/>
          </a:prstGeom>
          <a:ln>
            <a:noFill/>
          </a:ln>
          <a:effectLst>
            <a:softEdge rad="112500"/>
          </a:effectLst>
        </p:spPr>
      </p:pic>
    </p:spTree>
    <p:extLst>
      <p:ext uri="{BB962C8B-B14F-4D97-AF65-F5344CB8AC3E}">
        <p14:creationId xmlns:p14="http://schemas.microsoft.com/office/powerpoint/2010/main" val="33685268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6633"/>
            <a:ext cx="7772400" cy="1080119"/>
          </a:xfrm>
        </p:spPr>
        <p:txBody>
          <a:bodyPr>
            <a:normAutofit fontScale="90000"/>
          </a:bodyPr>
          <a:lstStyle/>
          <a:p>
            <a:r>
              <a:rPr lang="en-GB" dirty="0">
                <a:solidFill>
                  <a:srgbClr val="800000"/>
                </a:solidFill>
                <a:latin typeface="Century Gothic" pitchFamily="34" charset="0"/>
              </a:rPr>
              <a:t>Between now and September...</a:t>
            </a:r>
          </a:p>
        </p:txBody>
      </p:sp>
      <p:sp>
        <p:nvSpPr>
          <p:cNvPr id="3" name="Subtitle 2"/>
          <p:cNvSpPr>
            <a:spLocks noGrp="1"/>
          </p:cNvSpPr>
          <p:nvPr>
            <p:ph type="subTitle" idx="1"/>
          </p:nvPr>
        </p:nvSpPr>
        <p:spPr>
          <a:xfrm>
            <a:off x="539552" y="1484784"/>
            <a:ext cx="7992888" cy="4608512"/>
          </a:xfrm>
        </p:spPr>
        <p:txBody>
          <a:bodyPr>
            <a:normAutofit/>
          </a:bodyPr>
          <a:lstStyle/>
          <a:p>
            <a:r>
              <a:rPr lang="en-GB" sz="1800" b="1" dirty="0">
                <a:solidFill>
                  <a:srgbClr val="800000"/>
                </a:solidFill>
                <a:latin typeface="Century Gothic" pitchFamily="34" charset="0"/>
              </a:rPr>
              <a:t>As well as promoting all the self care please also encourage …</a:t>
            </a:r>
          </a:p>
          <a:p>
            <a:pPr algn="l"/>
            <a:r>
              <a:rPr lang="en-GB" sz="1800" dirty="0">
                <a:solidFill>
                  <a:srgbClr val="800000"/>
                </a:solidFill>
                <a:latin typeface="Century Gothic" pitchFamily="34" charset="0"/>
              </a:rPr>
              <a:t>Lots of counting, both reciting and counting objects accurately. </a:t>
            </a:r>
          </a:p>
          <a:p>
            <a:pPr algn="l"/>
            <a:r>
              <a:rPr lang="en-GB" sz="1800" dirty="0">
                <a:solidFill>
                  <a:srgbClr val="800000"/>
                </a:solidFill>
                <a:latin typeface="Century Gothic" pitchFamily="34" charset="0"/>
              </a:rPr>
              <a:t>Learning to recognise numbers. </a:t>
            </a:r>
          </a:p>
          <a:p>
            <a:pPr algn="l"/>
            <a:r>
              <a:rPr lang="en-GB" sz="1800" dirty="0">
                <a:solidFill>
                  <a:srgbClr val="800000"/>
                </a:solidFill>
                <a:latin typeface="Century Gothic" pitchFamily="34" charset="0"/>
              </a:rPr>
              <a:t>Lots of drawing, colouring, Play dough and Lego to help build up hand strength. </a:t>
            </a:r>
          </a:p>
          <a:p>
            <a:pPr algn="l"/>
            <a:r>
              <a:rPr lang="en-GB" sz="1800" dirty="0">
                <a:solidFill>
                  <a:srgbClr val="800000"/>
                </a:solidFill>
                <a:latin typeface="Century Gothic" pitchFamily="34" charset="0"/>
              </a:rPr>
              <a:t>Encourage name recognition and also please practise writing their name. </a:t>
            </a:r>
          </a:p>
          <a:p>
            <a:pPr algn="l"/>
            <a:r>
              <a:rPr lang="en-GB" sz="1800" dirty="0">
                <a:solidFill>
                  <a:srgbClr val="800000"/>
                </a:solidFill>
                <a:latin typeface="Century Gothic" pitchFamily="34" charset="0"/>
              </a:rPr>
              <a:t>Lots of talking; promoting communication by discussing what you do over the summer etc. </a:t>
            </a:r>
          </a:p>
          <a:p>
            <a:pPr algn="l"/>
            <a:r>
              <a:rPr lang="en-GB" sz="1800" dirty="0">
                <a:solidFill>
                  <a:srgbClr val="800000"/>
                </a:solidFill>
                <a:latin typeface="Century Gothic" pitchFamily="34" charset="0"/>
              </a:rPr>
              <a:t>Sing nursery rhymes and read lots of stories.</a:t>
            </a:r>
          </a:p>
          <a:p>
            <a:pPr algn="l"/>
            <a:r>
              <a:rPr lang="en-GB" sz="1800" dirty="0">
                <a:solidFill>
                  <a:srgbClr val="800000"/>
                </a:solidFill>
                <a:latin typeface="Century Gothic" pitchFamily="34" charset="0"/>
              </a:rPr>
              <a:t>We follow the Read Write </a:t>
            </a:r>
            <a:r>
              <a:rPr lang="en-GB" sz="1800" dirty="0" err="1">
                <a:solidFill>
                  <a:srgbClr val="800000"/>
                </a:solidFill>
                <a:latin typeface="Century Gothic" pitchFamily="34" charset="0"/>
              </a:rPr>
              <a:t>Inc</a:t>
            </a:r>
            <a:r>
              <a:rPr lang="en-GB" sz="1800" dirty="0">
                <a:solidFill>
                  <a:srgbClr val="800000"/>
                </a:solidFill>
                <a:latin typeface="Century Gothic" pitchFamily="34" charset="0"/>
              </a:rPr>
              <a:t> Phonics scheme. Please purchase the pack below ,if you can .</a:t>
            </a:r>
          </a:p>
          <a:p>
            <a:pPr algn="l"/>
            <a:r>
              <a:rPr lang="en-GB" sz="1800" dirty="0">
                <a:solidFill>
                  <a:srgbClr val="800000"/>
                </a:solidFill>
                <a:latin typeface="Century Gothic" pitchFamily="34" charset="0"/>
              </a:rPr>
              <a:t>These can be purchased on Amazon…</a:t>
            </a:r>
          </a:p>
          <a:p>
            <a:pPr algn="l"/>
            <a:endParaRPr lang="en-GB" sz="1800" dirty="0">
              <a:solidFill>
                <a:srgbClr val="800000"/>
              </a:solidFill>
              <a:latin typeface="Century Gothic" pitchFamily="34" charset="0"/>
            </a:endParaRPr>
          </a:p>
        </p:txBody>
      </p:sp>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68144" y="5157192"/>
            <a:ext cx="1027398" cy="15449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106579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88641"/>
            <a:ext cx="7772400" cy="1296143"/>
          </a:xfrm>
        </p:spPr>
        <p:txBody>
          <a:bodyPr/>
          <a:lstStyle/>
          <a:p>
            <a:r>
              <a:rPr lang="en-GB" dirty="0">
                <a:solidFill>
                  <a:srgbClr val="800000"/>
                </a:solidFill>
                <a:latin typeface="Century Gothic" pitchFamily="34" charset="0"/>
              </a:rPr>
              <a:t>Parent Partnership</a:t>
            </a:r>
          </a:p>
        </p:txBody>
      </p:sp>
      <p:sp>
        <p:nvSpPr>
          <p:cNvPr id="3" name="Subtitle 2"/>
          <p:cNvSpPr>
            <a:spLocks noGrp="1"/>
          </p:cNvSpPr>
          <p:nvPr>
            <p:ph type="subTitle" idx="1"/>
          </p:nvPr>
        </p:nvSpPr>
        <p:spPr>
          <a:xfrm>
            <a:off x="467544" y="1268760"/>
            <a:ext cx="8136904" cy="5184576"/>
          </a:xfrm>
        </p:spPr>
        <p:txBody>
          <a:bodyPr>
            <a:normAutofit/>
          </a:bodyPr>
          <a:lstStyle/>
          <a:p>
            <a:r>
              <a:rPr lang="en-GB" sz="2000" dirty="0">
                <a:solidFill>
                  <a:srgbClr val="800000"/>
                </a:solidFill>
                <a:latin typeface="Century Gothic" pitchFamily="34" charset="0"/>
              </a:rPr>
              <a:t>Children do best when parents and our school work together. </a:t>
            </a:r>
          </a:p>
          <a:p>
            <a:r>
              <a:rPr lang="en-GB" sz="2000" dirty="0">
                <a:solidFill>
                  <a:srgbClr val="800000"/>
                </a:solidFill>
                <a:latin typeface="Century Gothic" pitchFamily="34" charset="0"/>
              </a:rPr>
              <a:t> It is important to remember that you know more about your own child than anyone else does. </a:t>
            </a:r>
          </a:p>
          <a:p>
            <a:r>
              <a:rPr lang="en-GB" sz="2000" dirty="0">
                <a:solidFill>
                  <a:srgbClr val="800000"/>
                </a:solidFill>
                <a:latin typeface="Century Gothic" pitchFamily="34" charset="0"/>
              </a:rPr>
              <a:t> We will be asking you about your child and sharing information with you about your child’s progress. </a:t>
            </a:r>
          </a:p>
          <a:p>
            <a:r>
              <a:rPr lang="en-GB" sz="2000" dirty="0">
                <a:solidFill>
                  <a:srgbClr val="800000"/>
                </a:solidFill>
                <a:latin typeface="Century Gothic" pitchFamily="34" charset="0"/>
              </a:rPr>
              <a:t>Parents will be invited into school throughout the year to spend time in our classroom with their child.</a:t>
            </a:r>
          </a:p>
          <a:p>
            <a:endParaRPr lang="en-GB" sz="2000" dirty="0">
              <a:solidFill>
                <a:srgbClr val="800000"/>
              </a:solidFill>
              <a:latin typeface="Century Gothic" pitchFamily="34" charset="0"/>
            </a:endParaRPr>
          </a:p>
          <a:p>
            <a:r>
              <a:rPr lang="en-GB" sz="2000" b="1" dirty="0">
                <a:solidFill>
                  <a:srgbClr val="800000"/>
                </a:solidFill>
                <a:latin typeface="Century Gothic" pitchFamily="34" charset="0"/>
              </a:rPr>
              <a:t>The part you play in their learning and the choices we make collectively will make a difference to their future.</a:t>
            </a:r>
          </a:p>
          <a:p>
            <a:endParaRPr lang="en-GB" sz="2000" dirty="0">
              <a:solidFill>
                <a:srgbClr val="800000"/>
              </a:solidFill>
              <a:latin typeface="Century Gothic" pitchFamily="34" charset="0"/>
            </a:endParaRPr>
          </a:p>
        </p:txBody>
      </p:sp>
      <p:pic>
        <p:nvPicPr>
          <p:cNvPr id="7" name="Picture 6"/>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9552" y="215933"/>
            <a:ext cx="1440160" cy="11245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7"/>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08304" y="188640"/>
            <a:ext cx="1547242" cy="11245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a:extLst>
              <a:ext uri="{FF2B5EF4-FFF2-40B4-BE49-F238E27FC236}">
                <a16:creationId xmlns:a16="http://schemas.microsoft.com/office/drawing/2014/main" id="{7108C7B1-68FC-4F80-9608-A95715F3AB5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2055143" y="4307681"/>
            <a:ext cx="2132856" cy="3003798"/>
          </a:xfrm>
          <a:prstGeom prst="rect">
            <a:avLst/>
          </a:prstGeom>
          <a:ln>
            <a:noFill/>
          </a:ln>
          <a:effectLst>
            <a:softEdge rad="112500"/>
          </a:effectLst>
        </p:spPr>
      </p:pic>
      <p:pic>
        <p:nvPicPr>
          <p:cNvPr id="11" name="Picture 10">
            <a:extLst>
              <a:ext uri="{FF2B5EF4-FFF2-40B4-BE49-F238E27FC236}">
                <a16:creationId xmlns:a16="http://schemas.microsoft.com/office/drawing/2014/main" id="{243B09AB-2CE7-4228-AFAE-067FE45612A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88025" y="4743152"/>
            <a:ext cx="2808311" cy="2132856"/>
          </a:xfrm>
          <a:prstGeom prst="rect">
            <a:avLst/>
          </a:prstGeom>
          <a:ln>
            <a:noFill/>
          </a:ln>
          <a:effectLst>
            <a:softEdge rad="112500"/>
          </a:effectLst>
        </p:spPr>
      </p:pic>
    </p:spTree>
    <p:extLst>
      <p:ext uri="{BB962C8B-B14F-4D97-AF65-F5344CB8AC3E}">
        <p14:creationId xmlns:p14="http://schemas.microsoft.com/office/powerpoint/2010/main" val="30196329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346" y="0"/>
            <a:ext cx="9111654" cy="1340768"/>
          </a:xfrm>
        </p:spPr>
        <p:txBody>
          <a:bodyPr>
            <a:normAutofit fontScale="90000"/>
          </a:bodyPr>
          <a:lstStyle/>
          <a:p>
            <a:r>
              <a:rPr lang="en-GB" dirty="0">
                <a:solidFill>
                  <a:srgbClr val="800000"/>
                </a:solidFill>
                <a:latin typeface="Century Gothic" pitchFamily="34" charset="0"/>
              </a:rPr>
              <a:t>Follow us and see what we get up to…</a:t>
            </a:r>
          </a:p>
        </p:txBody>
      </p:sp>
      <p:sp>
        <p:nvSpPr>
          <p:cNvPr id="3" name="Subtitle 2"/>
          <p:cNvSpPr>
            <a:spLocks noGrp="1"/>
          </p:cNvSpPr>
          <p:nvPr>
            <p:ph type="subTitle" idx="1"/>
          </p:nvPr>
        </p:nvSpPr>
        <p:spPr>
          <a:xfrm>
            <a:off x="3851920" y="1268760"/>
            <a:ext cx="4680520" cy="1368152"/>
          </a:xfrm>
        </p:spPr>
        <p:txBody>
          <a:bodyPr>
            <a:normAutofit fontScale="25000" lnSpcReduction="20000"/>
          </a:bodyPr>
          <a:lstStyle/>
          <a:p>
            <a:br>
              <a:rPr lang="en-GB" u="sng" dirty="0">
                <a:hlinkClick r:id="rId2"/>
              </a:rPr>
            </a:br>
            <a:r>
              <a:rPr lang="en-GB" sz="9800" u="sng" dirty="0">
                <a:hlinkClick r:id="rId2"/>
              </a:rPr>
              <a:t>Our school website</a:t>
            </a:r>
          </a:p>
          <a:p>
            <a:r>
              <a:rPr lang="en-GB" sz="9800" u="sng" dirty="0">
                <a:hlinkClick r:id="rId2"/>
              </a:rPr>
              <a:t>www.allsaints.trafford.sch.uk</a:t>
            </a:r>
          </a:p>
          <a:p>
            <a:endParaRPr lang="en-GB" sz="9800" u="sng" dirty="0">
              <a:hlinkClick r:id="rId2"/>
            </a:endParaRPr>
          </a:p>
          <a:p>
            <a:r>
              <a:rPr lang="en-GB" sz="9800" u="sng" dirty="0">
                <a:hlinkClick r:id="rId3"/>
              </a:rPr>
              <a:t>Twitter </a:t>
            </a:r>
          </a:p>
          <a:p>
            <a:r>
              <a:rPr lang="en-GB" sz="9800" u="sng" dirty="0">
                <a:hlinkClick r:id="rId3"/>
              </a:rPr>
              <a:t>All Saints Catholic @</a:t>
            </a:r>
            <a:r>
              <a:rPr lang="en-GB" sz="9800" u="sng" dirty="0" err="1">
                <a:hlinkClick r:id="rId3"/>
              </a:rPr>
              <a:t>AllSaintsTraff</a:t>
            </a:r>
            <a:br>
              <a:rPr lang="en-GB" dirty="0"/>
            </a:br>
            <a:endParaRPr lang="en-GB" dirty="0"/>
          </a:p>
        </p:txBody>
      </p:sp>
      <p:sp>
        <p:nvSpPr>
          <p:cNvPr id="4" name="AutoShape 4" descr="All Saints Catholic (@AllSaintsTraff) | Twitte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8" name="Picture 7">
            <a:extLst>
              <a:ext uri="{FF2B5EF4-FFF2-40B4-BE49-F238E27FC236}">
                <a16:creationId xmlns:a16="http://schemas.microsoft.com/office/drawing/2014/main" id="{7E4E1C49-25C8-4DD1-978A-03503739E80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3675" y="3400152"/>
            <a:ext cx="8316650" cy="3314139"/>
          </a:xfrm>
          <a:prstGeom prst="rect">
            <a:avLst/>
          </a:prstGeom>
          <a:ln>
            <a:noFill/>
          </a:ln>
          <a:effectLst>
            <a:softEdge rad="112500"/>
          </a:effectLst>
        </p:spPr>
      </p:pic>
      <p:pic>
        <p:nvPicPr>
          <p:cNvPr id="10" name="Picture 9">
            <a:extLst>
              <a:ext uri="{FF2B5EF4-FFF2-40B4-BE49-F238E27FC236}">
                <a16:creationId xmlns:a16="http://schemas.microsoft.com/office/drawing/2014/main" id="{451C87F0-C87A-44C8-A0DD-42CB6A59DF7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91599" y="891888"/>
            <a:ext cx="3635896" cy="2424239"/>
          </a:xfrm>
          <a:prstGeom prst="rect">
            <a:avLst/>
          </a:prstGeom>
          <a:ln>
            <a:noFill/>
          </a:ln>
          <a:effectLst>
            <a:softEdge rad="112500"/>
          </a:effectLst>
        </p:spPr>
      </p:pic>
    </p:spTree>
    <p:extLst>
      <p:ext uri="{BB962C8B-B14F-4D97-AF65-F5344CB8AC3E}">
        <p14:creationId xmlns:p14="http://schemas.microsoft.com/office/powerpoint/2010/main" val="20406221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60649"/>
            <a:ext cx="7772400" cy="1008111"/>
          </a:xfrm>
        </p:spPr>
        <p:txBody>
          <a:bodyPr/>
          <a:lstStyle/>
          <a:p>
            <a:r>
              <a:rPr lang="en-GB" b="1" dirty="0">
                <a:solidFill>
                  <a:srgbClr val="800000"/>
                </a:solidFill>
                <a:latin typeface="Century Gothic" pitchFamily="34" charset="0"/>
              </a:rPr>
              <a:t>And Finally </a:t>
            </a:r>
          </a:p>
        </p:txBody>
      </p:sp>
      <p:sp>
        <p:nvSpPr>
          <p:cNvPr id="3" name="Subtitle 2"/>
          <p:cNvSpPr>
            <a:spLocks noGrp="1"/>
          </p:cNvSpPr>
          <p:nvPr>
            <p:ph type="subTitle" idx="1"/>
          </p:nvPr>
        </p:nvSpPr>
        <p:spPr>
          <a:xfrm>
            <a:off x="1371600" y="1340768"/>
            <a:ext cx="6400800" cy="4298032"/>
          </a:xfrm>
        </p:spPr>
        <p:txBody>
          <a:bodyPr/>
          <a:lstStyle/>
          <a:p>
            <a:r>
              <a:rPr lang="en-GB" dirty="0">
                <a:solidFill>
                  <a:srgbClr val="800000"/>
                </a:solidFill>
              </a:rPr>
              <a:t>Get excited! </a:t>
            </a:r>
          </a:p>
          <a:p>
            <a:endParaRPr lang="en-GB" dirty="0">
              <a:solidFill>
                <a:srgbClr val="800000"/>
              </a:solidFill>
            </a:endParaRPr>
          </a:p>
          <a:p>
            <a:r>
              <a:rPr lang="en-GB" dirty="0">
                <a:solidFill>
                  <a:srgbClr val="800000"/>
                </a:solidFill>
              </a:rPr>
              <a:t>Look forward to starting school</a:t>
            </a:r>
          </a:p>
          <a:p>
            <a:endParaRPr lang="en-GB" dirty="0">
              <a:solidFill>
                <a:srgbClr val="800000"/>
              </a:solidFill>
            </a:endParaRPr>
          </a:p>
          <a:p>
            <a:r>
              <a:rPr lang="en-GB" dirty="0">
                <a:solidFill>
                  <a:srgbClr val="800000"/>
                </a:solidFill>
              </a:rPr>
              <a:t>We can’t wait to join you on your  learning journey </a:t>
            </a:r>
          </a:p>
        </p:txBody>
      </p:sp>
      <p:pic>
        <p:nvPicPr>
          <p:cNvPr id="1027" name="Picture 3" descr="C:\Users\AMurphy\AppData\Local\Microsoft\Windows\Temporary Internet Files\Content.IE5\X8L5NHEW\smiley_PNG36233[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84168" y="4293096"/>
            <a:ext cx="615447" cy="615447"/>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a:extLst>
              <a:ext uri="{FF2B5EF4-FFF2-40B4-BE49-F238E27FC236}">
                <a16:creationId xmlns:a16="http://schemas.microsoft.com/office/drawing/2014/main" id="{3BC3AA44-EE76-4AB7-8453-698F7C211DC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5998" y="0"/>
            <a:ext cx="3048002" cy="2564904"/>
          </a:xfrm>
          <a:prstGeom prst="rect">
            <a:avLst/>
          </a:prstGeom>
          <a:ln>
            <a:noFill/>
          </a:ln>
          <a:effectLst>
            <a:softEdge rad="112500"/>
          </a:effectLst>
        </p:spPr>
      </p:pic>
      <p:pic>
        <p:nvPicPr>
          <p:cNvPr id="8" name="Picture 7">
            <a:extLst>
              <a:ext uri="{FF2B5EF4-FFF2-40B4-BE49-F238E27FC236}">
                <a16:creationId xmlns:a16="http://schemas.microsoft.com/office/drawing/2014/main" id="{EEE9AEF3-BF35-46B9-9C98-E6DC50A2183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4149080"/>
            <a:ext cx="3203848" cy="2708920"/>
          </a:xfrm>
          <a:prstGeom prst="rect">
            <a:avLst/>
          </a:prstGeom>
          <a:ln>
            <a:noFill/>
          </a:ln>
          <a:effectLst>
            <a:softEdge rad="112500"/>
          </a:effectLst>
        </p:spPr>
      </p:pic>
      <p:pic>
        <p:nvPicPr>
          <p:cNvPr id="11" name="Picture 10">
            <a:extLst>
              <a:ext uri="{FF2B5EF4-FFF2-40B4-BE49-F238E27FC236}">
                <a16:creationId xmlns:a16="http://schemas.microsoft.com/office/drawing/2014/main" id="{562C4099-26ED-42EA-B413-97C73FED52F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0"/>
            <a:ext cx="3048002" cy="2564904"/>
          </a:xfrm>
          <a:prstGeom prst="rect">
            <a:avLst/>
          </a:prstGeom>
          <a:ln>
            <a:noFill/>
          </a:ln>
          <a:effectLst>
            <a:softEdge rad="112500"/>
          </a:effectLst>
        </p:spPr>
      </p:pic>
      <p:pic>
        <p:nvPicPr>
          <p:cNvPr id="14" name="Picture 13">
            <a:extLst>
              <a:ext uri="{FF2B5EF4-FFF2-40B4-BE49-F238E27FC236}">
                <a16:creationId xmlns:a16="http://schemas.microsoft.com/office/drawing/2014/main" id="{113FBAA9-22FE-44B7-A876-628732E4EAE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868144" y="4908543"/>
            <a:ext cx="3275856" cy="1949456"/>
          </a:xfrm>
          <a:prstGeom prst="rect">
            <a:avLst/>
          </a:prstGeom>
          <a:ln>
            <a:noFill/>
          </a:ln>
          <a:effectLst>
            <a:softEdge rad="112500"/>
          </a:effectLst>
        </p:spPr>
      </p:pic>
    </p:spTree>
    <p:extLst>
      <p:ext uri="{BB962C8B-B14F-4D97-AF65-F5344CB8AC3E}">
        <p14:creationId xmlns:p14="http://schemas.microsoft.com/office/powerpoint/2010/main" val="38193628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3528" y="260648"/>
            <a:ext cx="8424936" cy="6048672"/>
          </a:xfrm>
        </p:spPr>
        <p:txBody>
          <a:bodyPr>
            <a:normAutofit/>
          </a:bodyPr>
          <a:lstStyle/>
          <a:p>
            <a:br>
              <a:rPr lang="en-GB" dirty="0">
                <a:solidFill>
                  <a:srgbClr val="800000"/>
                </a:solidFill>
              </a:rPr>
            </a:br>
            <a:br>
              <a:rPr lang="en-GB" dirty="0">
                <a:solidFill>
                  <a:srgbClr val="800000"/>
                </a:solidFill>
              </a:rPr>
            </a:br>
            <a:r>
              <a:rPr lang="en-GB" dirty="0">
                <a:solidFill>
                  <a:srgbClr val="800000"/>
                </a:solidFill>
              </a:rPr>
              <a:t>Welcome to All Saints’ Primary School </a:t>
            </a:r>
            <a:br>
              <a:rPr lang="en-GB" dirty="0">
                <a:solidFill>
                  <a:srgbClr val="800000"/>
                </a:solidFill>
              </a:rPr>
            </a:br>
            <a:br>
              <a:rPr lang="en-GB" dirty="0">
                <a:solidFill>
                  <a:srgbClr val="800000"/>
                </a:solidFill>
              </a:rPr>
            </a:br>
            <a:r>
              <a:rPr lang="en-GB" sz="3200" dirty="0">
                <a:solidFill>
                  <a:srgbClr val="800000"/>
                </a:solidFill>
              </a:rPr>
              <a:t>We are looking forward to welcoming your child into Reception in September 2025</a:t>
            </a:r>
            <a:endParaRPr lang="en-GB" dirty="0">
              <a:solidFill>
                <a:srgbClr val="800000"/>
              </a:solidFill>
            </a:endParaRPr>
          </a:p>
        </p:txBody>
      </p:sp>
      <p:pic>
        <p:nvPicPr>
          <p:cNvPr id="5" name="Picture 4"/>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07904" y="260648"/>
            <a:ext cx="2184602" cy="16262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a:extLst>
              <a:ext uri="{FF2B5EF4-FFF2-40B4-BE49-F238E27FC236}">
                <a16:creationId xmlns:a16="http://schemas.microsoft.com/office/drawing/2014/main" id="{6B85AB08-0EB5-4AE3-BABE-5EBE561175C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520" y="143847"/>
            <a:ext cx="2952328" cy="1859900"/>
          </a:xfrm>
          <a:prstGeom prst="ellipse">
            <a:avLst/>
          </a:prstGeom>
          <a:ln>
            <a:noFill/>
          </a:ln>
          <a:effectLst>
            <a:softEdge rad="112500"/>
          </a:effectLst>
        </p:spPr>
      </p:pic>
      <p:pic>
        <p:nvPicPr>
          <p:cNvPr id="7" name="Picture 6">
            <a:extLst>
              <a:ext uri="{FF2B5EF4-FFF2-40B4-BE49-F238E27FC236}">
                <a16:creationId xmlns:a16="http://schemas.microsoft.com/office/drawing/2014/main" id="{CB497766-E096-43BA-9321-5F91444D9B2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94866" y="143847"/>
            <a:ext cx="3467514" cy="1859900"/>
          </a:xfrm>
          <a:prstGeom prst="ellipse">
            <a:avLst/>
          </a:prstGeom>
          <a:ln>
            <a:noFill/>
          </a:ln>
          <a:effectLst>
            <a:softEdge rad="112500"/>
          </a:effectLst>
        </p:spPr>
      </p:pic>
    </p:spTree>
    <p:extLst>
      <p:ext uri="{BB962C8B-B14F-4D97-AF65-F5344CB8AC3E}">
        <p14:creationId xmlns:p14="http://schemas.microsoft.com/office/powerpoint/2010/main" val="34308136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1520" y="116632"/>
            <a:ext cx="8640960" cy="1080120"/>
          </a:xfrm>
        </p:spPr>
        <p:txBody>
          <a:bodyPr>
            <a:normAutofit/>
          </a:bodyPr>
          <a:lstStyle/>
          <a:p>
            <a:r>
              <a:rPr lang="en-GB" sz="1800" b="1" dirty="0">
                <a:solidFill>
                  <a:srgbClr val="800000"/>
                </a:solidFill>
                <a:latin typeface="Century Gothic" pitchFamily="34" charset="0"/>
              </a:rPr>
              <a:t>In the EYFS at All Saints’ we aim to support and nurture the holistic development of each pupil</a:t>
            </a:r>
            <a:endParaRPr lang="en-GB" sz="1800" dirty="0"/>
          </a:p>
        </p:txBody>
      </p:sp>
      <p:sp>
        <p:nvSpPr>
          <p:cNvPr id="3" name="Subtitle 2"/>
          <p:cNvSpPr>
            <a:spLocks noGrp="1"/>
          </p:cNvSpPr>
          <p:nvPr>
            <p:ph type="subTitle" idx="1"/>
          </p:nvPr>
        </p:nvSpPr>
        <p:spPr>
          <a:xfrm>
            <a:off x="179512" y="1124744"/>
            <a:ext cx="8784976" cy="5544616"/>
          </a:xfrm>
        </p:spPr>
        <p:txBody>
          <a:bodyPr>
            <a:normAutofit fontScale="70000" lnSpcReduction="20000"/>
          </a:bodyPr>
          <a:lstStyle/>
          <a:p>
            <a:endParaRPr lang="en-GB" dirty="0"/>
          </a:p>
          <a:p>
            <a:r>
              <a:rPr lang="en-GB" sz="2600" dirty="0">
                <a:solidFill>
                  <a:srgbClr val="800000"/>
                </a:solidFill>
                <a:latin typeface="Century Gothic" pitchFamily="34" charset="0"/>
              </a:rPr>
              <a:t>Recognising that all children are individuals</a:t>
            </a:r>
          </a:p>
          <a:p>
            <a:r>
              <a:rPr lang="en-GB" sz="2600" dirty="0">
                <a:solidFill>
                  <a:srgbClr val="800000"/>
                </a:solidFill>
                <a:latin typeface="Century Gothic" pitchFamily="34" charset="0"/>
              </a:rPr>
              <a:t>Providing a safe, secure and caring environment where children feel happy and know that they are valued.</a:t>
            </a:r>
          </a:p>
          <a:p>
            <a:r>
              <a:rPr lang="en-GB" sz="2600" dirty="0">
                <a:solidFill>
                  <a:srgbClr val="800000"/>
                </a:solidFill>
                <a:latin typeface="Century Gothic" pitchFamily="34" charset="0"/>
              </a:rPr>
              <a:t>Developing pupil’s understanding of social skills and positive behaviour expectations.</a:t>
            </a:r>
          </a:p>
          <a:p>
            <a:r>
              <a:rPr lang="en-GB" sz="2600" dirty="0">
                <a:solidFill>
                  <a:srgbClr val="800000"/>
                </a:solidFill>
                <a:latin typeface="Century Gothic" pitchFamily="34" charset="0"/>
              </a:rPr>
              <a:t>Providing quality, play based learning experiences which use the interests and curiosities of pupils in order to foster motivation to explore and learn.</a:t>
            </a:r>
          </a:p>
          <a:p>
            <a:r>
              <a:rPr lang="en-GB" sz="2600" dirty="0">
                <a:solidFill>
                  <a:srgbClr val="800000"/>
                </a:solidFill>
                <a:latin typeface="Century Gothic" pitchFamily="34" charset="0"/>
              </a:rPr>
              <a:t>Develop and encourage independence and choice making skills as appropriate to each pupil.</a:t>
            </a:r>
          </a:p>
          <a:p>
            <a:r>
              <a:rPr lang="en-GB" sz="2600" dirty="0">
                <a:solidFill>
                  <a:srgbClr val="800000"/>
                </a:solidFill>
                <a:latin typeface="Century Gothic" pitchFamily="34" charset="0"/>
              </a:rPr>
              <a:t>Providing a curriculum which takes account of, and responds to, the pupil’s developmental needs and allows them to make progress related to their differing abilities. “What the child can do” will be our starting point.</a:t>
            </a:r>
          </a:p>
          <a:p>
            <a:r>
              <a:rPr lang="en-GB" sz="2600" dirty="0">
                <a:solidFill>
                  <a:srgbClr val="800000"/>
                </a:solidFill>
                <a:latin typeface="Century Gothic" pitchFamily="34" charset="0"/>
              </a:rPr>
              <a:t>Ensuring pupils have positive experiences of success at their own levels in order to give them confidence and motivation for learning in the future.</a:t>
            </a:r>
          </a:p>
          <a:p>
            <a:r>
              <a:rPr lang="en-GB" sz="2600" dirty="0">
                <a:solidFill>
                  <a:srgbClr val="800000"/>
                </a:solidFill>
                <a:latin typeface="Century Gothic" pitchFamily="34" charset="0"/>
              </a:rPr>
              <a:t>Providing a broad, balanced, relevant and creative curriculum which promotes the ‘Early Learning Goals’ .</a:t>
            </a:r>
          </a:p>
          <a:p>
            <a:r>
              <a:rPr lang="en-GB" sz="2600" dirty="0">
                <a:solidFill>
                  <a:srgbClr val="800000"/>
                </a:solidFill>
                <a:latin typeface="Century Gothic" pitchFamily="34" charset="0"/>
              </a:rPr>
              <a:t>Creating partnerships with parents to support and enhance the development of pupils.</a:t>
            </a:r>
          </a:p>
          <a:p>
            <a:endParaRPr lang="en-GB" dirty="0">
              <a:latin typeface="Century Gothic" pitchFamily="34" charset="0"/>
            </a:endParaRPr>
          </a:p>
        </p:txBody>
      </p:sp>
      <p:pic>
        <p:nvPicPr>
          <p:cNvPr id="4" name="Picture 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6007516"/>
            <a:ext cx="809625" cy="5622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01903" y="695222"/>
            <a:ext cx="809625" cy="7037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836712"/>
            <a:ext cx="809625" cy="5622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058235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Image result for eyfs planning prime and specific area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 name="Title 5"/>
          <p:cNvSpPr>
            <a:spLocks noGrp="1"/>
          </p:cNvSpPr>
          <p:nvPr>
            <p:ph type="title"/>
          </p:nvPr>
        </p:nvSpPr>
        <p:spPr>
          <a:xfrm>
            <a:off x="457200" y="274638"/>
            <a:ext cx="8229600" cy="1066130"/>
          </a:xfrm>
        </p:spPr>
        <p:txBody>
          <a:bodyPr>
            <a:normAutofit/>
          </a:bodyPr>
          <a:lstStyle/>
          <a:p>
            <a:r>
              <a:rPr lang="en-GB" sz="2800" b="1" dirty="0">
                <a:solidFill>
                  <a:srgbClr val="800000"/>
                </a:solidFill>
                <a:latin typeface="Century Gothic" pitchFamily="34" charset="0"/>
              </a:rPr>
              <a:t>Curriculum</a:t>
            </a:r>
            <a:r>
              <a:rPr lang="en-GB" sz="5400" b="1" dirty="0">
                <a:solidFill>
                  <a:srgbClr val="800000"/>
                </a:solidFill>
                <a:latin typeface="Comic Sans MS" pitchFamily="66" charset="0"/>
              </a:rPr>
              <a:t> </a:t>
            </a:r>
            <a:r>
              <a:rPr lang="en-GB" sz="2800" b="1" dirty="0">
                <a:solidFill>
                  <a:srgbClr val="800000"/>
                </a:solidFill>
                <a:latin typeface="Century Gothic" pitchFamily="34" charset="0"/>
              </a:rPr>
              <a:t>Areas</a:t>
            </a:r>
          </a:p>
        </p:txBody>
      </p:sp>
      <p:pic>
        <p:nvPicPr>
          <p:cNvPr id="1032" name="Picture 8" descr="Image result for eyfs planning prime and specific area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0375" y="1340768"/>
            <a:ext cx="8072065" cy="518457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3555" y="216183"/>
            <a:ext cx="1619250" cy="11245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05759" y="216183"/>
            <a:ext cx="1619250" cy="11245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889761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6633"/>
            <a:ext cx="7772400" cy="936103"/>
          </a:xfrm>
        </p:spPr>
        <p:txBody>
          <a:bodyPr/>
          <a:lstStyle/>
          <a:p>
            <a:r>
              <a:rPr lang="en-GB" dirty="0">
                <a:solidFill>
                  <a:srgbClr val="800000"/>
                </a:solidFill>
              </a:rPr>
              <a:t>Arrival and Collection</a:t>
            </a:r>
            <a:r>
              <a:rPr lang="en-GB" dirty="0"/>
              <a:t> </a:t>
            </a:r>
          </a:p>
        </p:txBody>
      </p:sp>
      <p:sp>
        <p:nvSpPr>
          <p:cNvPr id="3" name="Subtitle 2"/>
          <p:cNvSpPr>
            <a:spLocks noGrp="1"/>
          </p:cNvSpPr>
          <p:nvPr>
            <p:ph type="subTitle" idx="1"/>
          </p:nvPr>
        </p:nvSpPr>
        <p:spPr>
          <a:xfrm>
            <a:off x="755576" y="1052736"/>
            <a:ext cx="7704856" cy="4586064"/>
          </a:xfrm>
        </p:spPr>
        <p:txBody>
          <a:bodyPr>
            <a:normAutofit/>
          </a:bodyPr>
          <a:lstStyle/>
          <a:p>
            <a:r>
              <a:rPr lang="en-GB" sz="1800" dirty="0">
                <a:solidFill>
                  <a:srgbClr val="800000"/>
                </a:solidFill>
                <a:latin typeface="Century Gothic" pitchFamily="34" charset="0"/>
              </a:rPr>
              <a:t>Reception doors open at 8.45am. Each day, we have a morning challenge activity for your child to complete when they arrive. If you need to speak to a member of staff, the morning is a good time to do this (although we are happy to set up meetings at different times for your convenience).</a:t>
            </a:r>
          </a:p>
          <a:p>
            <a:r>
              <a:rPr lang="en-GB" sz="1800" dirty="0">
                <a:solidFill>
                  <a:srgbClr val="800000"/>
                </a:solidFill>
                <a:latin typeface="Century Gothic" pitchFamily="34" charset="0"/>
              </a:rPr>
              <a:t> Our school day starts at 8.55am. It is important that all children are in the class by this time so that our learning can begin promptly.</a:t>
            </a:r>
          </a:p>
          <a:p>
            <a:r>
              <a:rPr lang="en-GB" sz="1800" dirty="0">
                <a:solidFill>
                  <a:srgbClr val="800000"/>
                </a:solidFill>
                <a:latin typeface="Century Gothic" pitchFamily="34" charset="0"/>
              </a:rPr>
              <a:t> The day ends at 3.15 pm. </a:t>
            </a:r>
          </a:p>
          <a:p>
            <a:r>
              <a:rPr lang="en-GB" sz="1800" dirty="0">
                <a:solidFill>
                  <a:srgbClr val="800000"/>
                </a:solidFill>
                <a:latin typeface="Century Gothic" pitchFamily="34" charset="0"/>
              </a:rPr>
              <a:t>Children are dropped off and collected directly from the EYFS gates</a:t>
            </a:r>
            <a:endParaRPr lang="en-GB" sz="2000" dirty="0">
              <a:solidFill>
                <a:srgbClr val="800000"/>
              </a:solidFill>
              <a:latin typeface="Century Gothic" pitchFamily="34" charset="0"/>
            </a:endParaRPr>
          </a:p>
        </p:txBody>
      </p:sp>
      <p:pic>
        <p:nvPicPr>
          <p:cNvPr id="12" name="Picture 11">
            <a:extLst>
              <a:ext uri="{FF2B5EF4-FFF2-40B4-BE49-F238E27FC236}">
                <a16:creationId xmlns:a16="http://schemas.microsoft.com/office/drawing/2014/main" id="{7B563708-E6B4-478B-8F75-7AFCD731580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175084" y="3914936"/>
            <a:ext cx="2780928" cy="3131840"/>
          </a:xfrm>
          <a:prstGeom prst="rect">
            <a:avLst/>
          </a:prstGeom>
          <a:ln>
            <a:noFill/>
          </a:ln>
          <a:effectLst>
            <a:softEdge rad="112500"/>
          </a:effectLst>
        </p:spPr>
      </p:pic>
      <p:pic>
        <p:nvPicPr>
          <p:cNvPr id="5" name="Picture 4">
            <a:extLst>
              <a:ext uri="{FF2B5EF4-FFF2-40B4-BE49-F238E27FC236}">
                <a16:creationId xmlns:a16="http://schemas.microsoft.com/office/drawing/2014/main" id="{52798D6D-A03B-483A-A1E9-F423D49FF22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15816" y="4090392"/>
            <a:ext cx="2664296" cy="2780928"/>
          </a:xfrm>
          <a:prstGeom prst="rect">
            <a:avLst/>
          </a:prstGeom>
          <a:ln>
            <a:noFill/>
          </a:ln>
          <a:effectLst>
            <a:softEdge rad="112500"/>
          </a:effectLst>
        </p:spPr>
      </p:pic>
      <p:pic>
        <p:nvPicPr>
          <p:cNvPr id="9" name="Picture 8">
            <a:extLst>
              <a:ext uri="{FF2B5EF4-FFF2-40B4-BE49-F238E27FC236}">
                <a16:creationId xmlns:a16="http://schemas.microsoft.com/office/drawing/2014/main" id="{7EA62464-B358-46E4-A166-5C7F435057B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63716" y="4090392"/>
            <a:ext cx="3779911" cy="2780928"/>
          </a:xfrm>
          <a:prstGeom prst="rect">
            <a:avLst/>
          </a:prstGeom>
          <a:ln>
            <a:noFill/>
          </a:ln>
          <a:effectLst>
            <a:softEdge rad="112500"/>
          </a:effectLst>
        </p:spPr>
      </p:pic>
    </p:spTree>
    <p:extLst>
      <p:ext uri="{BB962C8B-B14F-4D97-AF65-F5344CB8AC3E}">
        <p14:creationId xmlns:p14="http://schemas.microsoft.com/office/powerpoint/2010/main" val="35074086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6632"/>
            <a:ext cx="7772400" cy="936104"/>
          </a:xfrm>
        </p:spPr>
        <p:txBody>
          <a:bodyPr/>
          <a:lstStyle/>
          <a:p>
            <a:r>
              <a:rPr lang="en-GB" dirty="0">
                <a:solidFill>
                  <a:srgbClr val="C00000"/>
                </a:solidFill>
              </a:rPr>
              <a:t>Year 6 Buddy System </a:t>
            </a:r>
          </a:p>
        </p:txBody>
      </p:sp>
      <p:sp>
        <p:nvSpPr>
          <p:cNvPr id="3" name="Subtitle 2"/>
          <p:cNvSpPr>
            <a:spLocks noGrp="1"/>
          </p:cNvSpPr>
          <p:nvPr>
            <p:ph type="subTitle" idx="1"/>
          </p:nvPr>
        </p:nvSpPr>
        <p:spPr>
          <a:xfrm>
            <a:off x="1371600" y="980728"/>
            <a:ext cx="6400800" cy="4658072"/>
          </a:xfrm>
        </p:spPr>
        <p:txBody>
          <a:bodyPr>
            <a:normAutofit lnSpcReduction="10000"/>
          </a:bodyPr>
          <a:lstStyle/>
          <a:p>
            <a:pPr fontAlgn="base"/>
            <a:r>
              <a:rPr lang="en-GB" sz="1400" b="1" dirty="0">
                <a:solidFill>
                  <a:srgbClr val="800000"/>
                </a:solidFill>
                <a:latin typeface="Century Gothic" pitchFamily="34" charset="0"/>
              </a:rPr>
              <a:t>Each Reception child is assigned a ‘Year 6 Buddy’.</a:t>
            </a:r>
          </a:p>
          <a:p>
            <a:pPr fontAlgn="base"/>
            <a:endParaRPr lang="en-GB" sz="1400" dirty="0">
              <a:solidFill>
                <a:srgbClr val="800000"/>
              </a:solidFill>
              <a:latin typeface="Century Gothic" pitchFamily="34" charset="0"/>
            </a:endParaRPr>
          </a:p>
          <a:p>
            <a:pPr fontAlgn="base"/>
            <a:r>
              <a:rPr lang="en-GB" sz="1600" dirty="0">
                <a:solidFill>
                  <a:srgbClr val="800000"/>
                </a:solidFill>
                <a:latin typeface="Century Gothic" pitchFamily="34" charset="0"/>
              </a:rPr>
              <a:t>We are very proud of our buddy system at All Saints’  which we have developed and refined over a number of years. Our system is used to help our new Year Reception children start school confidently and enthusiastically with a sense that someone is always there who will look after them. It is rooted in our school vision of love and care - to form strong, genuine relationships.</a:t>
            </a:r>
          </a:p>
          <a:p>
            <a:pPr fontAlgn="base"/>
            <a:endParaRPr lang="en-GB" sz="1400" dirty="0">
              <a:solidFill>
                <a:srgbClr val="800000"/>
              </a:solidFill>
              <a:latin typeface="Century Gothic" pitchFamily="34" charset="0"/>
            </a:endParaRPr>
          </a:p>
          <a:p>
            <a:pPr fontAlgn="base"/>
            <a:r>
              <a:rPr lang="en-GB" sz="1600" dirty="0">
                <a:solidFill>
                  <a:srgbClr val="800000"/>
                </a:solidFill>
                <a:latin typeface="Century Gothic" pitchFamily="34" charset="0"/>
              </a:rPr>
              <a:t>Buddy System aims to enhance the learning in:</a:t>
            </a:r>
          </a:p>
          <a:p>
            <a:pPr fontAlgn="base"/>
            <a:r>
              <a:rPr lang="en-GB" sz="1600" dirty="0">
                <a:solidFill>
                  <a:srgbClr val="800000"/>
                </a:solidFill>
                <a:latin typeface="Century Gothic" pitchFamily="34" charset="0"/>
              </a:rPr>
              <a:t>Positive role modelling</a:t>
            </a:r>
          </a:p>
          <a:p>
            <a:pPr fontAlgn="base"/>
            <a:r>
              <a:rPr lang="en-GB" sz="1600" dirty="0">
                <a:solidFill>
                  <a:srgbClr val="800000"/>
                </a:solidFill>
                <a:latin typeface="Century Gothic" pitchFamily="34" charset="0"/>
              </a:rPr>
              <a:t>Taking responsibility</a:t>
            </a:r>
          </a:p>
          <a:p>
            <a:pPr fontAlgn="base"/>
            <a:r>
              <a:rPr lang="en-GB" sz="1600" dirty="0">
                <a:solidFill>
                  <a:srgbClr val="800000"/>
                </a:solidFill>
                <a:latin typeface="Century Gothic" pitchFamily="34" charset="0"/>
              </a:rPr>
              <a:t>Being caring</a:t>
            </a:r>
          </a:p>
          <a:p>
            <a:pPr fontAlgn="base"/>
            <a:r>
              <a:rPr lang="en-GB" sz="1600" dirty="0">
                <a:solidFill>
                  <a:srgbClr val="800000"/>
                </a:solidFill>
                <a:latin typeface="Century Gothic" pitchFamily="34" charset="0"/>
              </a:rPr>
              <a:t>Feeling valued</a:t>
            </a:r>
          </a:p>
          <a:p>
            <a:pPr fontAlgn="base"/>
            <a:r>
              <a:rPr lang="en-GB" sz="1600" dirty="0">
                <a:solidFill>
                  <a:srgbClr val="800000"/>
                </a:solidFill>
                <a:latin typeface="Century Gothic" pitchFamily="34" charset="0"/>
              </a:rPr>
              <a:t>Security</a:t>
            </a:r>
          </a:p>
          <a:p>
            <a:pPr fontAlgn="base"/>
            <a:r>
              <a:rPr lang="en-GB" sz="1600" dirty="0">
                <a:solidFill>
                  <a:srgbClr val="800000"/>
                </a:solidFill>
                <a:latin typeface="Century Gothic" pitchFamily="34" charset="0"/>
              </a:rPr>
              <a:t>Relationships</a:t>
            </a:r>
          </a:p>
          <a:p>
            <a:pPr fontAlgn="base"/>
            <a:r>
              <a:rPr lang="en-GB" sz="1600" dirty="0">
                <a:solidFill>
                  <a:srgbClr val="800000"/>
                </a:solidFill>
                <a:latin typeface="Century Gothic" pitchFamily="34" charset="0"/>
              </a:rPr>
              <a:t>Increasing self-esteem and confidence</a:t>
            </a:r>
          </a:p>
          <a:p>
            <a:pPr fontAlgn="base"/>
            <a:endParaRPr lang="en-GB" sz="1200" dirty="0">
              <a:solidFill>
                <a:srgbClr val="800000"/>
              </a:solidFill>
              <a:latin typeface="Century Gothic" pitchFamily="34" charset="0"/>
            </a:endParaRPr>
          </a:p>
        </p:txBody>
      </p:sp>
      <p:pic>
        <p:nvPicPr>
          <p:cNvPr id="6" name="Picture 5">
            <a:extLst>
              <a:ext uri="{FF2B5EF4-FFF2-40B4-BE49-F238E27FC236}">
                <a16:creationId xmlns:a16="http://schemas.microsoft.com/office/drawing/2014/main" id="{30B81FFB-1A77-4749-8BF6-C65B078C438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217398" y="3801726"/>
            <a:ext cx="2918569" cy="2483770"/>
          </a:xfrm>
          <a:prstGeom prst="rect">
            <a:avLst/>
          </a:prstGeom>
          <a:ln>
            <a:noFill/>
          </a:ln>
          <a:effectLst>
            <a:softEdge rad="112500"/>
          </a:effectLst>
        </p:spPr>
      </p:pic>
    </p:spTree>
    <p:extLst>
      <p:ext uri="{BB962C8B-B14F-4D97-AF65-F5344CB8AC3E}">
        <p14:creationId xmlns:p14="http://schemas.microsoft.com/office/powerpoint/2010/main" val="33316673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4034879"/>
          </a:xfrm>
        </p:spPr>
        <p:txBody>
          <a:bodyPr>
            <a:noAutofit/>
          </a:bodyPr>
          <a:lstStyle/>
          <a:p>
            <a:r>
              <a:rPr lang="en-GB" sz="2000" dirty="0">
                <a:solidFill>
                  <a:srgbClr val="800000"/>
                </a:solidFill>
                <a:latin typeface="Century Gothic" pitchFamily="34" charset="0"/>
              </a:rPr>
              <a:t> *All children require a book bag to carry Reading Records, School Letters and work etc. to and from school and home.</a:t>
            </a:r>
            <a:br>
              <a:rPr lang="en-GB" sz="2000" dirty="0">
                <a:solidFill>
                  <a:srgbClr val="800000"/>
                </a:solidFill>
                <a:latin typeface="Century Gothic" pitchFamily="34" charset="0"/>
              </a:rPr>
            </a:br>
            <a:br>
              <a:rPr lang="en-GB" sz="2000" dirty="0">
                <a:solidFill>
                  <a:srgbClr val="800000"/>
                </a:solidFill>
                <a:latin typeface="Century Gothic" pitchFamily="34" charset="0"/>
              </a:rPr>
            </a:br>
            <a:r>
              <a:rPr lang="en-GB" sz="2000" dirty="0">
                <a:solidFill>
                  <a:srgbClr val="800000"/>
                </a:solidFill>
                <a:latin typeface="Century Gothic" pitchFamily="34" charset="0"/>
              </a:rPr>
              <a:t>*Please ensure you purchase a flat book bag and not a back pack . The book bags fit in the home tray perfectly whereas the bag packs do not unfortunately  </a:t>
            </a:r>
            <a:br>
              <a:rPr lang="en-GB" sz="2000" dirty="0">
                <a:solidFill>
                  <a:srgbClr val="800000"/>
                </a:solidFill>
                <a:latin typeface="Century Gothic" pitchFamily="34" charset="0"/>
              </a:rPr>
            </a:br>
            <a:r>
              <a:rPr lang="en-GB" sz="2000" dirty="0">
                <a:solidFill>
                  <a:srgbClr val="800000"/>
                </a:solidFill>
                <a:latin typeface="Century Gothic" pitchFamily="34" charset="0"/>
              </a:rPr>
              <a:t> *Please name the book bag. Some parents like to attach a key-ring or decoration so that their child can immediately identify their own book bag. </a:t>
            </a:r>
            <a:br>
              <a:rPr lang="en-GB" sz="2000" dirty="0">
                <a:solidFill>
                  <a:srgbClr val="800000"/>
                </a:solidFill>
                <a:latin typeface="Century Gothic" pitchFamily="34" charset="0"/>
              </a:rPr>
            </a:br>
            <a:r>
              <a:rPr lang="en-GB" sz="2000" dirty="0">
                <a:solidFill>
                  <a:srgbClr val="800000"/>
                </a:solidFill>
                <a:latin typeface="Century Gothic" pitchFamily="34" charset="0"/>
              </a:rPr>
              <a:t> *Book bags must be brought to school every single day.</a:t>
            </a:r>
            <a:br>
              <a:rPr lang="en-GB" sz="2000" dirty="0">
                <a:solidFill>
                  <a:srgbClr val="800000"/>
                </a:solidFill>
                <a:latin typeface="Century Gothic" pitchFamily="34" charset="0"/>
              </a:rPr>
            </a:br>
            <a:r>
              <a:rPr lang="en-GB" sz="2000" dirty="0">
                <a:solidFill>
                  <a:srgbClr val="800000"/>
                </a:solidFill>
                <a:latin typeface="Century Gothic" pitchFamily="34" charset="0"/>
              </a:rPr>
              <a:t>  *Please check them at home daily for any school letters or messages and to check Reading Records. </a:t>
            </a:r>
          </a:p>
        </p:txBody>
      </p:sp>
      <p:sp>
        <p:nvSpPr>
          <p:cNvPr id="3" name="Subtitle 2"/>
          <p:cNvSpPr>
            <a:spLocks noGrp="1"/>
          </p:cNvSpPr>
          <p:nvPr>
            <p:ph type="subTitle" idx="1"/>
          </p:nvPr>
        </p:nvSpPr>
        <p:spPr>
          <a:xfrm>
            <a:off x="1371600" y="476672"/>
            <a:ext cx="6400800" cy="720080"/>
          </a:xfrm>
        </p:spPr>
        <p:txBody>
          <a:bodyPr>
            <a:normAutofit/>
          </a:bodyPr>
          <a:lstStyle/>
          <a:p>
            <a:r>
              <a:rPr lang="en-GB" sz="4000" dirty="0">
                <a:solidFill>
                  <a:srgbClr val="C00000"/>
                </a:solidFill>
              </a:rPr>
              <a:t>Book Bags </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56176" y="419708"/>
            <a:ext cx="2141931" cy="1554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419708"/>
            <a:ext cx="2141931" cy="1554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551098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400" b="1" dirty="0">
                <a:solidFill>
                  <a:srgbClr val="800000"/>
                </a:solidFill>
              </a:rPr>
              <a:t>Water Bottles and PE Kits/Uniform </a:t>
            </a:r>
          </a:p>
        </p:txBody>
      </p:sp>
      <p:sp>
        <p:nvSpPr>
          <p:cNvPr id="3" name="Content Placeholder 2"/>
          <p:cNvSpPr>
            <a:spLocks noGrp="1"/>
          </p:cNvSpPr>
          <p:nvPr>
            <p:ph idx="1"/>
          </p:nvPr>
        </p:nvSpPr>
        <p:spPr>
          <a:xfrm>
            <a:off x="457200" y="1600201"/>
            <a:ext cx="8229600" cy="3773016"/>
          </a:xfrm>
        </p:spPr>
        <p:txBody>
          <a:bodyPr>
            <a:normAutofit/>
          </a:bodyPr>
          <a:lstStyle/>
          <a:p>
            <a:pPr marL="0" indent="0">
              <a:buNone/>
            </a:pPr>
            <a:endParaRPr lang="en-GB" sz="1800" dirty="0">
              <a:solidFill>
                <a:srgbClr val="800000"/>
              </a:solidFill>
              <a:latin typeface="Century Gothic" pitchFamily="34" charset="0"/>
            </a:endParaRPr>
          </a:p>
          <a:p>
            <a:pPr marL="0" indent="0">
              <a:buNone/>
            </a:pPr>
            <a:r>
              <a:rPr lang="en-GB" sz="1800" dirty="0">
                <a:solidFill>
                  <a:srgbClr val="800000"/>
                </a:solidFill>
                <a:latin typeface="Century Gothic" pitchFamily="34" charset="0"/>
              </a:rPr>
              <a:t>*All children are encouraged to bring in a NAMED water bottle which can be taken home each day to be refilled.</a:t>
            </a:r>
          </a:p>
          <a:p>
            <a:pPr marL="0" indent="0">
              <a:buNone/>
            </a:pPr>
            <a:r>
              <a:rPr lang="en-GB" sz="1800" dirty="0">
                <a:solidFill>
                  <a:srgbClr val="800000"/>
                </a:solidFill>
                <a:latin typeface="Century Gothic" pitchFamily="34" charset="0"/>
              </a:rPr>
              <a:t>*There should only be water in the water bottle not squash please. </a:t>
            </a:r>
          </a:p>
          <a:p>
            <a:pPr marL="0" indent="0">
              <a:buNone/>
            </a:pPr>
            <a:r>
              <a:rPr lang="en-GB" sz="1800" dirty="0">
                <a:solidFill>
                  <a:srgbClr val="800000"/>
                </a:solidFill>
                <a:latin typeface="Century Gothic" pitchFamily="34" charset="0"/>
              </a:rPr>
              <a:t>*Reception will be starting PE lessons after Christmas . </a:t>
            </a:r>
          </a:p>
          <a:p>
            <a:pPr marL="0" indent="0">
              <a:buNone/>
            </a:pPr>
            <a:r>
              <a:rPr lang="en-GB" sz="1800" dirty="0">
                <a:solidFill>
                  <a:srgbClr val="800000"/>
                </a:solidFill>
                <a:latin typeface="Century Gothic" pitchFamily="34" charset="0"/>
              </a:rPr>
              <a:t>*</a:t>
            </a:r>
            <a:r>
              <a:rPr lang="en-US" sz="1800" dirty="0">
                <a:solidFill>
                  <a:srgbClr val="800000"/>
                </a:solidFill>
                <a:latin typeface="Century Gothic" panose="020B0502020202020204" pitchFamily="34" charset="0"/>
              </a:rPr>
              <a:t> Trainers maybe worn on PE day. </a:t>
            </a:r>
            <a:endParaRPr lang="en-GB" sz="1800" dirty="0">
              <a:solidFill>
                <a:srgbClr val="800000"/>
              </a:solidFill>
              <a:latin typeface="Century Gothic" pitchFamily="34" charset="0"/>
            </a:endParaRPr>
          </a:p>
          <a:p>
            <a:pPr marL="0" indent="0">
              <a:buNone/>
            </a:pPr>
            <a:r>
              <a:rPr lang="en-GB" sz="1800" dirty="0">
                <a:solidFill>
                  <a:srgbClr val="800000"/>
                </a:solidFill>
                <a:latin typeface="Century Gothic" pitchFamily="34" charset="0"/>
              </a:rPr>
              <a:t>*Please ensure All Uniform (shoes too) is named in permanent marker or with a name label.</a:t>
            </a:r>
          </a:p>
          <a:p>
            <a:pPr marL="0" indent="0">
              <a:buNone/>
            </a:pPr>
            <a:r>
              <a:rPr lang="en-GB" sz="1800" dirty="0">
                <a:solidFill>
                  <a:srgbClr val="800000"/>
                </a:solidFill>
                <a:latin typeface="Century Gothic" pitchFamily="34" charset="0"/>
              </a:rPr>
              <a:t>*We will write names into any unnamed jumpers/cardigans that we find. </a:t>
            </a:r>
          </a:p>
          <a:p>
            <a:pPr marL="0" indent="0">
              <a:buNone/>
            </a:pPr>
            <a:endParaRPr lang="en-GB" sz="1800">
              <a:solidFill>
                <a:srgbClr val="800000"/>
              </a:solidFill>
              <a:latin typeface="Century Gothic" pitchFamily="34" charset="0"/>
            </a:endParaRPr>
          </a:p>
          <a:p>
            <a:pPr marL="0" indent="0">
              <a:buNone/>
            </a:pPr>
            <a:r>
              <a:rPr lang="en-GB" sz="1800">
                <a:solidFill>
                  <a:srgbClr val="800000"/>
                </a:solidFill>
                <a:latin typeface="Century Gothic" pitchFamily="34" charset="0"/>
              </a:rPr>
              <a:t>* </a:t>
            </a:r>
            <a:r>
              <a:rPr lang="en-GB" sz="1800" dirty="0">
                <a:solidFill>
                  <a:srgbClr val="800000"/>
                </a:solidFill>
                <a:latin typeface="Century Gothic" pitchFamily="34" charset="0"/>
              </a:rPr>
              <a:t>Please provide a pair of wellington boots for our forest school activities </a:t>
            </a:r>
            <a:endParaRPr lang="en-US" sz="1800" dirty="0">
              <a:latin typeface="Century Gothic" panose="020B0502020202020204" pitchFamily="34" charset="0"/>
            </a:endParaRPr>
          </a:p>
        </p:txBody>
      </p:sp>
      <p:pic>
        <p:nvPicPr>
          <p:cNvPr id="4099"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188640"/>
            <a:ext cx="1066046" cy="12327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AutoShape 5" descr="Dress Code &amp; Uniform - Trimley St Mary Primary School"/>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4102"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62611" y="0"/>
            <a:ext cx="1856521" cy="15673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358733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60648"/>
            <a:ext cx="7772400" cy="1008112"/>
          </a:xfrm>
        </p:spPr>
        <p:txBody>
          <a:bodyPr/>
          <a:lstStyle/>
          <a:p>
            <a:r>
              <a:rPr lang="en-GB" dirty="0"/>
              <a:t>Snacks </a:t>
            </a:r>
          </a:p>
        </p:txBody>
      </p:sp>
      <p:sp>
        <p:nvSpPr>
          <p:cNvPr id="3" name="Subtitle 2"/>
          <p:cNvSpPr>
            <a:spLocks noGrp="1"/>
          </p:cNvSpPr>
          <p:nvPr>
            <p:ph type="subTitle" idx="1"/>
          </p:nvPr>
        </p:nvSpPr>
        <p:spPr>
          <a:xfrm>
            <a:off x="1371600" y="2060848"/>
            <a:ext cx="6400800" cy="4464496"/>
          </a:xfrm>
        </p:spPr>
        <p:txBody>
          <a:bodyPr>
            <a:noAutofit/>
          </a:bodyPr>
          <a:lstStyle/>
          <a:p>
            <a:endParaRPr lang="en-GB" sz="2000" dirty="0">
              <a:solidFill>
                <a:srgbClr val="800000"/>
              </a:solidFill>
              <a:latin typeface="Century Gothic" pitchFamily="34" charset="0"/>
            </a:endParaRPr>
          </a:p>
          <a:p>
            <a:r>
              <a:rPr lang="en-GB" sz="2000" dirty="0">
                <a:solidFill>
                  <a:srgbClr val="800000"/>
                </a:solidFill>
                <a:latin typeface="Century Gothic" pitchFamily="34" charset="0"/>
              </a:rPr>
              <a:t>We will provide the children with a small snack mid-morning</a:t>
            </a:r>
          </a:p>
          <a:p>
            <a:r>
              <a:rPr lang="en-GB" sz="2000" dirty="0">
                <a:solidFill>
                  <a:srgbClr val="800000"/>
                </a:solidFill>
                <a:latin typeface="Century Gothic" pitchFamily="34" charset="0"/>
              </a:rPr>
              <a:t>We also have a fruit snack in the afternoon. </a:t>
            </a:r>
          </a:p>
          <a:p>
            <a:endParaRPr lang="en-GB" sz="2000" dirty="0">
              <a:solidFill>
                <a:srgbClr val="800000"/>
              </a:solidFill>
              <a:latin typeface="Century Gothic" pitchFamily="34" charset="0"/>
            </a:endParaRPr>
          </a:p>
          <a:p>
            <a:r>
              <a:rPr lang="en-GB" sz="2000" dirty="0">
                <a:solidFill>
                  <a:srgbClr val="800000"/>
                </a:solidFill>
                <a:latin typeface="Century Gothic" pitchFamily="34" charset="0"/>
              </a:rPr>
              <a:t>Fruit/Veg snacks are provided for all EYFS Key Stage 1 children through a government scheme to help promote Healthy Eating. The snack is always a piece of fruit or vegetable, usually either an apple, banana, carrot, tomato, orange or raisins. We never know what will arrive – it is a surprise! </a:t>
            </a: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0152" y="49185"/>
            <a:ext cx="2619375" cy="174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3">
            <a:extLst>
              <a:ext uri="{FF2B5EF4-FFF2-40B4-BE49-F238E27FC236}">
                <a16:creationId xmlns:a16="http://schemas.microsoft.com/office/drawing/2014/main" id="{401EFDD2-E7B3-4950-BD58-C57C1BD4D1C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4474" y="49185"/>
            <a:ext cx="2619375" cy="174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4068544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activity xmlns="3cd401a3-0aea-4df3-8b90-55472d55989d"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EFEAF9F4A3196545B3AE1F6A3CA32D62" ma:contentTypeVersion="15" ma:contentTypeDescription="Create a new document." ma:contentTypeScope="" ma:versionID="cf3fe5adefa4643cd901a683d864cd88">
  <xsd:schema xmlns:xsd="http://www.w3.org/2001/XMLSchema" xmlns:xs="http://www.w3.org/2001/XMLSchema" xmlns:p="http://schemas.microsoft.com/office/2006/metadata/properties" xmlns:ns3="3cd401a3-0aea-4df3-8b90-55472d55989d" xmlns:ns4="f046f092-e5fe-4738-bd59-a080b2a4ae84" targetNamespace="http://schemas.microsoft.com/office/2006/metadata/properties" ma:root="true" ma:fieldsID="dd70e0d23bf116ded3287d9140791537" ns3:_="" ns4:_="">
    <xsd:import namespace="3cd401a3-0aea-4df3-8b90-55472d55989d"/>
    <xsd:import namespace="f046f092-e5fe-4738-bd59-a080b2a4ae84"/>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Location" minOccurs="0"/>
                <xsd:element ref="ns3:MediaServiceGenerationTime" minOccurs="0"/>
                <xsd:element ref="ns3:MediaServiceEventHashCode" minOccurs="0"/>
                <xsd:element ref="ns3:MediaServiceOCR" minOccurs="0"/>
                <xsd:element ref="ns4:SharedWithUsers" minOccurs="0"/>
                <xsd:element ref="ns4:SharedWithDetails" minOccurs="0"/>
                <xsd:element ref="ns4:SharingHintHash" minOccurs="0"/>
                <xsd:element ref="ns3:MediaServiceAutoKeyPoints" minOccurs="0"/>
                <xsd:element ref="ns3:MediaServiceKeyPoints" minOccurs="0"/>
                <xsd:element ref="ns3:MediaLengthInSeconds" minOccurs="0"/>
                <xsd:element ref="ns3:_activit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cd401a3-0aea-4df3-8b90-55472d55989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Location" ma:index="12" nillable="true" ma:displayName="Location" ma:internalName="MediaServiceLocatio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LengthInSeconds" ma:index="21" nillable="true" ma:displayName="MediaLengthInSeconds" ma:hidden="true" ma:internalName="MediaLengthInSeconds" ma:readOnly="true">
      <xsd:simpleType>
        <xsd:restriction base="dms:Unknown"/>
      </xsd:simpleType>
    </xsd:element>
    <xsd:element name="_activity" ma:index="22" nillable="true" ma:displayName="_activity" ma:hidden="true" ma:internalName="_activity">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046f092-e5fe-4738-bd59-a080b2a4ae84"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SharingHintHash" ma:index="18"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DAD9206-AE55-46B3-B1A6-0068BB185ACA}">
  <ds:schemaRefs>
    <ds:schemaRef ds:uri="http://schemas.microsoft.com/sharepoint/v3/contenttype/forms"/>
  </ds:schemaRefs>
</ds:datastoreItem>
</file>

<file path=customXml/itemProps2.xml><?xml version="1.0" encoding="utf-8"?>
<ds:datastoreItem xmlns:ds="http://schemas.openxmlformats.org/officeDocument/2006/customXml" ds:itemID="{405F3CC9-007E-463D-9E3E-968DC7025577}">
  <ds:schemaRefs>
    <ds:schemaRef ds:uri="http://schemas.microsoft.com/office/2006/documentManagement/types"/>
    <ds:schemaRef ds:uri="http://www.w3.org/XML/1998/namespace"/>
    <ds:schemaRef ds:uri="http://schemas.microsoft.com/office/2006/metadata/properties"/>
    <ds:schemaRef ds:uri="http://schemas.microsoft.com/office/infopath/2007/PartnerControls"/>
    <ds:schemaRef ds:uri="http://purl.org/dc/dcmitype/"/>
    <ds:schemaRef ds:uri="http://purl.org/dc/elements/1.1/"/>
    <ds:schemaRef ds:uri="f046f092-e5fe-4738-bd59-a080b2a4ae84"/>
    <ds:schemaRef ds:uri="http://schemas.openxmlformats.org/package/2006/metadata/core-properties"/>
    <ds:schemaRef ds:uri="3cd401a3-0aea-4df3-8b90-55472d55989d"/>
    <ds:schemaRef ds:uri="http://purl.org/dc/terms/"/>
  </ds:schemaRefs>
</ds:datastoreItem>
</file>

<file path=customXml/itemProps3.xml><?xml version="1.0" encoding="utf-8"?>
<ds:datastoreItem xmlns:ds="http://schemas.openxmlformats.org/officeDocument/2006/customXml" ds:itemID="{27E090AD-13F0-4B5F-B04C-A0FA1716861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cd401a3-0aea-4df3-8b90-55472d55989d"/>
    <ds:schemaRef ds:uri="f046f092-e5fe-4738-bd59-a080b2a4ae8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1126</TotalTime>
  <Words>1582</Words>
  <Application>Microsoft Office PowerPoint</Application>
  <PresentationFormat>On-screen Show (4:3)</PresentationFormat>
  <Paragraphs>105</Paragraphs>
  <Slides>16</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Calibri</vt:lpstr>
      <vt:lpstr>Century Gothic</vt:lpstr>
      <vt:lpstr>Comic Sans MS</vt:lpstr>
      <vt:lpstr>Office Theme</vt:lpstr>
      <vt:lpstr>PowerPoint Presentation</vt:lpstr>
      <vt:lpstr>  Welcome to All Saints’ Primary School   We are looking forward to welcoming your child into Reception in September 2025</vt:lpstr>
      <vt:lpstr>In the EYFS at All Saints’ we aim to support and nurture the holistic development of each pupil</vt:lpstr>
      <vt:lpstr>Curriculum Areas</vt:lpstr>
      <vt:lpstr>Arrival and Collection </vt:lpstr>
      <vt:lpstr>Year 6 Buddy System </vt:lpstr>
      <vt:lpstr> *All children require a book bag to carry Reading Records, School Letters and work etc. to and from school and home.  *Please ensure you purchase a flat book bag and not a back pack . The book bags fit in the home tray perfectly whereas the bag packs do not unfortunately    *Please name the book bag. Some parents like to attach a key-ring or decoration so that their child can immediately identify their own book bag.   *Book bags must be brought to school every single day.   *Please check them at home daily for any school letters or messages and to check Reading Records. </vt:lpstr>
      <vt:lpstr>Water Bottles and PE Kits/Uniform </vt:lpstr>
      <vt:lpstr>Snacks </vt:lpstr>
      <vt:lpstr>Lunchtime </vt:lpstr>
      <vt:lpstr>.   How can I help my child prepare for school… </vt:lpstr>
      <vt:lpstr>More Top Tips…</vt:lpstr>
      <vt:lpstr>Between now and September...</vt:lpstr>
      <vt:lpstr>Parent Partnership</vt:lpstr>
      <vt:lpstr>Follow us and see what we get up to…</vt:lpstr>
      <vt:lpstr>And Finally </vt:lpstr>
    </vt:vector>
  </TitlesOfParts>
  <Company>Our Lady of Lourdes Primary School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Alicia Murphy</dc:creator>
  <cp:lastModifiedBy>Laura Gosling</cp:lastModifiedBy>
  <cp:revision>63</cp:revision>
  <cp:lastPrinted>2022-06-15T13:15:41Z</cp:lastPrinted>
  <dcterms:created xsi:type="dcterms:W3CDTF">2018-06-17T13:32:44Z</dcterms:created>
  <dcterms:modified xsi:type="dcterms:W3CDTF">2025-07-03T09:54:30Z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0x010100EFEAF9F4A3196545B3AE1F6A3CA32D62</vt:lpwstr>
  </property>
</Properties>
</file>